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516" r:id="rId2"/>
    <p:sldId id="256" r:id="rId3"/>
    <p:sldId id="517" r:id="rId4"/>
    <p:sldId id="518" r:id="rId5"/>
    <p:sldId id="275" r:id="rId6"/>
    <p:sldId id="542" r:id="rId7"/>
    <p:sldId id="544" r:id="rId8"/>
    <p:sldId id="546" r:id="rId9"/>
    <p:sldId id="545" r:id="rId10"/>
    <p:sldId id="526" r:id="rId11"/>
    <p:sldId id="527" r:id="rId12"/>
    <p:sldId id="538" r:id="rId13"/>
    <p:sldId id="537" r:id="rId14"/>
    <p:sldId id="539" r:id="rId15"/>
    <p:sldId id="547" r:id="rId16"/>
    <p:sldId id="1350" r:id="rId17"/>
    <p:sldId id="134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2F43"/>
    <a:srgbClr val="ECF0F4"/>
    <a:srgbClr val="D9E1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84" autoAdjust="0"/>
    <p:restoredTop sz="94231"/>
  </p:normalViewPr>
  <p:slideViewPr>
    <p:cSldViewPr snapToGrid="0">
      <p:cViewPr varScale="1">
        <p:scale>
          <a:sx n="63" d="100"/>
          <a:sy n="63" d="100"/>
        </p:scale>
        <p:origin x="184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9BB09-DC47-4457-ABA6-CAB7018ED3E0}" type="datetimeFigureOut">
              <a:rPr lang="en-ID" smtClean="0"/>
              <a:t>24/11/21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26E9F-BE7A-4F90-B934-8507DF099DC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4733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3B9B45B-2C71-5048-8EE1-0B51F97753AD}" type="slidenum">
              <a:rPr lang="id-ID">
                <a:latin typeface="Calibri" charset="0"/>
              </a:rPr>
              <a:pPr/>
              <a:t>1</a:t>
            </a:fld>
            <a:endParaRPr lang="id-ID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26E9F-BE7A-4F90-B934-8507DF099DC0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15546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26E9F-BE7A-4F90-B934-8507DF099DC0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80878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26E9F-BE7A-4F90-B934-8507DF099DC0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6366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26E9F-BE7A-4F90-B934-8507DF099DC0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1524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26E9F-BE7A-4F90-B934-8507DF099DC0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7387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26E9F-BE7A-4F90-B934-8507DF099DC0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94183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26E9F-BE7A-4F90-B934-8507DF099DC0}" type="slidenum">
              <a:rPr lang="en-ID" smtClean="0"/>
              <a:t>11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4930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26E9F-BE7A-4F90-B934-8507DF099DC0}" type="slidenum">
              <a:rPr lang="en-ID" smtClean="0"/>
              <a:t>12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84973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26E9F-BE7A-4F90-B934-8507DF099DC0}" type="slidenum">
              <a:rPr lang="en-ID" smtClean="0"/>
              <a:t>13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7695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id-ID" sz="1200" dirty="0" err="1">
                <a:latin typeface="Arial" panose="020B0604020202020204" pitchFamily="34" charset="0"/>
              </a:rPr>
              <a:t>Tercantum</a:t>
            </a:r>
            <a:r>
              <a:rPr lang="en-US" altLang="id-ID" sz="1200" dirty="0">
                <a:latin typeface="Arial" panose="020B0604020202020204" pitchFamily="34" charset="0"/>
              </a:rPr>
              <a:t> pada </a:t>
            </a:r>
            <a:r>
              <a:rPr lang="en-US" altLang="id-ID" sz="1200" dirty="0" err="1">
                <a:latin typeface="Arial" panose="020B0604020202020204" pitchFamily="34" charset="0"/>
              </a:rPr>
              <a:t>Pasal</a:t>
            </a:r>
            <a:r>
              <a:rPr lang="en-US" altLang="id-ID" sz="1200" dirty="0">
                <a:latin typeface="Arial" panose="020B0604020202020204" pitchFamily="34" charset="0"/>
              </a:rPr>
              <a:t> 28 </a:t>
            </a:r>
            <a:r>
              <a:rPr lang="en-US" altLang="id-ID" sz="1200" dirty="0" err="1">
                <a:latin typeface="Arial" panose="020B0604020202020204" pitchFamily="34" charset="0"/>
              </a:rPr>
              <a:t>Permendag</a:t>
            </a:r>
            <a:r>
              <a:rPr lang="en-US" altLang="id-ID" sz="1200" dirty="0">
                <a:latin typeface="Arial" panose="020B0604020202020204" pitchFamily="34" charset="0"/>
              </a:rPr>
              <a:t> 19 </a:t>
            </a:r>
            <a:r>
              <a:rPr lang="en-US" altLang="id-ID" sz="1200" dirty="0" err="1">
                <a:latin typeface="Arial" panose="020B0604020202020204" pitchFamily="34" charset="0"/>
              </a:rPr>
              <a:t>Tahun</a:t>
            </a:r>
            <a:r>
              <a:rPr lang="en-US" altLang="id-ID" sz="1200" dirty="0">
                <a:latin typeface="Arial" panose="020B0604020202020204" pitchFamily="34" charset="0"/>
              </a:rPr>
              <a:t> 2021 </a:t>
            </a:r>
            <a:endParaRPr lang="id-ID" altLang="id-ID" sz="1200" dirty="0">
              <a:latin typeface="Arial" panose="020B0604020202020204" pitchFamily="34" charset="0"/>
            </a:endParaRPr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26E9F-BE7A-4F90-B934-8507DF099DC0}" type="slidenum">
              <a:rPr lang="en-ID" smtClean="0"/>
              <a:t>14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26615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B8DB6-395A-4527-B52E-E894FB9FF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8D7A16-9FD1-4C1A-A6C6-3BE52D383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9BBB5-DB24-45B8-AB30-37FB7D8DF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B5D8-6A1C-479B-83EA-6B02DFF18342}" type="datetime1">
              <a:rPr lang="en-ID" smtClean="0"/>
              <a:t>24/11/21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653F6-ECC3-49C8-855F-EDD4EEAB8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D31E7-F0EC-4A9F-9FE8-118E87BDF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21090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E6529-FE37-44F3-A827-127C5683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6AEB7-F1F3-4CFF-98A0-AE214D57A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D7BAC-2320-4191-8E9B-03A78B657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5C0E-55E7-4296-8C00-E4EA1629BC60}" type="datetime1">
              <a:rPr lang="en-ID" smtClean="0"/>
              <a:t>24/11/21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926F0-959A-4376-9882-8E14B5155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5AFD4-723C-46C7-B7C5-189795079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4373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94536-3816-4492-90DC-472BF4D0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3A9AA-9A35-4FEC-B64B-DFF12BBA7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F0911-3209-418F-9657-9E895C1A1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544C-173E-43FE-BE87-8AEA4E0BC92E}" type="datetime1">
              <a:rPr lang="en-ID" smtClean="0"/>
              <a:t>24/11/21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05D2D-77C1-4645-93E7-BB05B9440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B2D3D-FAA5-476F-BA17-4CE1D7ECE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5513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37D1C-EA1E-489A-9794-926D17388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8AF3E-182B-4B99-9EBF-E17BF81359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73E0C2-E402-4B9C-BD46-6536C78EA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4610F-1E1E-42D6-8FF1-407F73543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9A9D9-B0BA-4068-B1CD-0061C700F85B}" type="datetime1">
              <a:rPr lang="en-ID" smtClean="0"/>
              <a:t>24/11/21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E070B9-80F3-4C95-84ED-DD6C1AC5D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E520D8-266D-4F8B-A9BF-8B2B27755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43792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0283-AB30-4956-867F-5A80DC2B8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6B8890-3D09-4613-976A-DF041DAFC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42A274-EDA5-4361-AAB0-8A71999CF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F3CCB6-C651-4CD9-9A1D-C8A4D95792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7C1658-81A1-483A-962E-D2080D09B3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00771B-117B-48DE-8A14-CCA0B9A3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9BD6-0599-451E-A0A3-E573C309F38D}" type="datetime1">
              <a:rPr lang="en-ID" smtClean="0"/>
              <a:t>24/11/21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E8631-2651-404E-B98C-9D8E4E73E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3A106E-A304-422B-A588-6FECC5C32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75212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27B6E-61CC-4C8F-94C1-11ED59F89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48171E-C151-41DA-89C9-56751E7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2E0A-03C7-45E4-B476-45016CF810E4}" type="datetime1">
              <a:rPr lang="en-ID" smtClean="0"/>
              <a:t>24/11/21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2C845-97C5-46B8-851F-68F9BEF92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58C2DE-BAC2-4F1A-B296-0FF811CEF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33922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58AE9A-BDAB-4E19-B470-635E3E59D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4B35-56BD-4F09-91FE-E74A0D62C7FB}" type="datetime1">
              <a:rPr lang="en-ID" smtClean="0"/>
              <a:t>24/11/21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885E45-0B10-48E1-903C-879E5EFFE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B89D26-D43C-431B-BF95-FCAD94C8F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10934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95B9F-70A2-429B-BB68-B471BAD9A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A097-B9A8-4F95-83BC-C7C45AC58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104CF-EB53-4AC5-9D20-BEB5316026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48CF8B-E4D2-40B7-9B20-E0D4DB955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F9A8-8FE6-498B-A741-87A712EF5AD9}" type="datetime1">
              <a:rPr lang="en-ID" smtClean="0"/>
              <a:t>24/11/21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55627D-DF10-45CF-8B75-C955ECDFF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E04A3-768C-4F48-B316-F81B9B836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523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B8868-03BF-48C6-9C4C-E3980894F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F6DDBA-DEFD-482E-8E85-A9AB912442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54379-A6A7-43E9-81BB-43D765ECA9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E48B0C-0797-4902-86CF-1F4C198AE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3833-3689-495E-BD55-6BBFE634B504}" type="datetime1">
              <a:rPr lang="en-ID" smtClean="0"/>
              <a:t>24/11/21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90EDB1-794F-41E6-8C89-1AD7DB9FD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EB185B-7E0F-47BF-835D-BA45B2DDB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0496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281FC-508B-4DE0-A42F-92F237187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004F87-1C7F-458B-8EA4-8AC5CE19E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F71E3-A439-4A64-BE3A-4E8390581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8370-0A84-4355-911B-CF92A8AF15F5}" type="datetime1">
              <a:rPr lang="en-ID" smtClean="0"/>
              <a:t>24/11/21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2894F-5225-427A-96B1-75828FA6B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5A38C-930A-444A-8478-5D9B348C2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35149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1932B3-5011-428E-8452-EB78E45F9A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00517A-655D-4310-9666-9B164F197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38466-AAA4-4E82-A567-5F725A66C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D871-C58B-48C1-913F-DCAA29A4834F}" type="datetime1">
              <a:rPr lang="en-ID" smtClean="0"/>
              <a:t>24/11/21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34E75-7747-41AA-9F7C-3EBA24D7D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FF5BD-53A4-440D-B3DB-33F94E8A8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7092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518A2B-586E-41E3-B513-EBE1814FB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D7FAF9-08F4-4F99-84DB-78D35854D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86D09-A006-4630-8D75-5A40A1EE85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BF03C-4140-45EA-9D8C-4D2F34EEE58A}" type="datetime1">
              <a:rPr lang="en-ID" smtClean="0"/>
              <a:t>24/11/21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5F404-BD86-466A-B436-83610F922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15C4A-4721-4ED7-A257-3B8A3B72FB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5B1F4-5397-4AF9-B787-519AE65E47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25500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7517983" y="775756"/>
            <a:ext cx="214314" cy="9048771"/>
          </a:xfrm>
          <a:prstGeom prst="rect">
            <a:avLst/>
          </a:prstGeom>
          <a:solidFill>
            <a:srgbClr val="A04B0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2"/>
          </a:lnRef>
          <a:fillRef idx="1002">
            <a:schemeClr val="dk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/>
          </a:p>
        </p:txBody>
      </p:sp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34872" r="57314" b="49014"/>
          <a:stretch>
            <a:fillRect/>
          </a:stretch>
        </p:blipFill>
        <p:spPr bwMode="auto">
          <a:xfrm>
            <a:off x="143933" y="5192714"/>
            <a:ext cx="2956984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3933" y="3924167"/>
            <a:ext cx="117475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500" b="1" dirty="0" err="1">
                <a:solidFill>
                  <a:srgbClr val="002060"/>
                </a:solidFill>
              </a:rPr>
              <a:t>Kebijakan</a:t>
            </a:r>
            <a:r>
              <a:rPr lang="en-US" sz="2500" b="1" dirty="0">
                <a:solidFill>
                  <a:srgbClr val="002060"/>
                </a:solidFill>
              </a:rPr>
              <a:t> </a:t>
            </a:r>
            <a:r>
              <a:rPr lang="en-US" sz="2500" b="1" dirty="0" err="1">
                <a:solidFill>
                  <a:srgbClr val="002060"/>
                </a:solidFill>
              </a:rPr>
              <a:t>Ekspor</a:t>
            </a:r>
            <a:r>
              <a:rPr lang="en-US" sz="2500" b="1" dirty="0">
                <a:solidFill>
                  <a:srgbClr val="002060"/>
                </a:solidFill>
              </a:rPr>
              <a:t> </a:t>
            </a:r>
            <a:r>
              <a:rPr lang="en-US" sz="2500" b="1" dirty="0" err="1">
                <a:solidFill>
                  <a:srgbClr val="002060"/>
                </a:solidFill>
              </a:rPr>
              <a:t>Produk</a:t>
            </a:r>
            <a:r>
              <a:rPr lang="en-US" sz="2500" b="1" dirty="0">
                <a:solidFill>
                  <a:srgbClr val="002060"/>
                </a:solidFill>
              </a:rPr>
              <a:t> </a:t>
            </a:r>
            <a:r>
              <a:rPr lang="en-US" sz="2500" b="1" dirty="0" err="1">
                <a:solidFill>
                  <a:srgbClr val="002060"/>
                </a:solidFill>
              </a:rPr>
              <a:t>Industri</a:t>
            </a:r>
            <a:r>
              <a:rPr lang="en-US" sz="2500" b="1" dirty="0">
                <a:solidFill>
                  <a:srgbClr val="002060"/>
                </a:solidFill>
              </a:rPr>
              <a:t> </a:t>
            </a:r>
            <a:r>
              <a:rPr lang="en-US" sz="2500" b="1" dirty="0" err="1">
                <a:solidFill>
                  <a:srgbClr val="002060"/>
                </a:solidFill>
              </a:rPr>
              <a:t>Kehutanan</a:t>
            </a:r>
            <a:endParaRPr lang="en-US" sz="2500" b="1" dirty="0">
              <a:solidFill>
                <a:srgbClr val="002060"/>
              </a:solidFill>
            </a:endParaRPr>
          </a:p>
        </p:txBody>
      </p:sp>
      <p:sp>
        <p:nvSpPr>
          <p:cNvPr id="12" name="Flowchart: Alternate Process 11"/>
          <p:cNvSpPr/>
          <p:nvPr/>
        </p:nvSpPr>
        <p:spPr>
          <a:xfrm>
            <a:off x="3100918" y="5494338"/>
            <a:ext cx="8113183" cy="760412"/>
          </a:xfrm>
          <a:prstGeom prst="flowChartAlternateProcess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endParaRPr lang="en-US" sz="1600" dirty="0"/>
          </a:p>
          <a:p>
            <a:pPr eaLnBrk="1" hangingPunct="1">
              <a:defRPr/>
            </a:pPr>
            <a:r>
              <a:rPr lang="en-US" altLang="en-US" sz="1600" b="1" dirty="0" err="1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Direktur</a:t>
            </a:r>
            <a:r>
              <a:rPr lang="en-US" altLang="en-US" sz="1600" b="1" dirty="0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 </a:t>
            </a:r>
            <a:r>
              <a:rPr lang="en-US" altLang="en-US" sz="1600" b="1" dirty="0" err="1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Ekspor</a:t>
            </a:r>
            <a:r>
              <a:rPr lang="en-US" altLang="en-US" sz="1600" b="1" dirty="0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 </a:t>
            </a:r>
            <a:r>
              <a:rPr lang="en-US" altLang="en-US" sz="1600" b="1" dirty="0" err="1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Produk</a:t>
            </a:r>
            <a:r>
              <a:rPr lang="en-US" altLang="en-US" sz="1600" b="1" dirty="0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 </a:t>
            </a:r>
            <a:r>
              <a:rPr lang="en-US" altLang="en-US" sz="1600" b="1" dirty="0" err="1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Pertanian</a:t>
            </a:r>
            <a:r>
              <a:rPr lang="en-US" altLang="en-US" sz="1600" b="1" dirty="0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 </a:t>
            </a:r>
            <a:r>
              <a:rPr lang="en-US" altLang="en-US" sz="1600" b="1" dirty="0" err="1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dan</a:t>
            </a:r>
            <a:r>
              <a:rPr lang="en-US" altLang="en-US" sz="1600" b="1" dirty="0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 </a:t>
            </a:r>
            <a:r>
              <a:rPr lang="en-US" altLang="en-US" sz="1600" b="1" dirty="0" err="1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Kehutanan</a:t>
            </a:r>
            <a:endParaRPr lang="en-US" altLang="en-US" sz="1600" b="1" dirty="0">
              <a:solidFill>
                <a:srgbClr val="002060"/>
              </a:solidFill>
              <a:latin typeface="Bell MT" pitchFamily="18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sz="1600" b="1" dirty="0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Kementerian </a:t>
            </a:r>
            <a:r>
              <a:rPr lang="en-US" sz="1600" b="1" dirty="0" err="1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Perdagangan</a:t>
            </a:r>
            <a:r>
              <a:rPr lang="en-US" sz="1600" b="1" dirty="0">
                <a:solidFill>
                  <a:srgbClr val="002060"/>
                </a:solidFill>
                <a:latin typeface="Bell MT" pitchFamily="18" charset="0"/>
                <a:cs typeface="Arial" panose="020B0604020202020204" pitchFamily="34" charset="0"/>
              </a:rPr>
              <a:t>  November 2021</a:t>
            </a:r>
            <a:endParaRPr lang="en-US" sz="1600" dirty="0">
              <a:solidFill>
                <a:srgbClr val="002060"/>
              </a:solidFill>
            </a:endParaRPr>
          </a:p>
          <a:p>
            <a:pPr algn="just">
              <a:defRPr/>
            </a:pPr>
            <a:endParaRPr lang="en-US" sz="1600" dirty="0"/>
          </a:p>
        </p:txBody>
      </p:sp>
      <p:pic>
        <p:nvPicPr>
          <p:cNvPr id="18439" name="Picture 2" descr="F:\ADELA\Desktop\wooden-furniture.jpg 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18" y="1903414"/>
            <a:ext cx="328718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5" descr="F:\ADELA\Desktop\wooden-furniture.jpg 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433" y="1903413"/>
            <a:ext cx="3657600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4" descr="Plans N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01" y="1903414"/>
            <a:ext cx="325543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7412FC-AE3D-1B4D-B2E1-2C58CB55A770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450095" y="0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435519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B7A83A7-C2DC-46D2-81ED-891F43E9489E}"/>
              </a:ext>
            </a:extLst>
          </p:cNvPr>
          <p:cNvGrpSpPr/>
          <p:nvPr/>
        </p:nvGrpSpPr>
        <p:grpSpPr>
          <a:xfrm>
            <a:off x="0" y="6435312"/>
            <a:ext cx="12192001" cy="432000"/>
            <a:chOff x="-550318" y="3803162"/>
            <a:chExt cx="9144000" cy="367445"/>
          </a:xfrm>
          <a:solidFill>
            <a:srgbClr val="44546A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409D76-8214-4CAC-BAB4-657A70C9A15C}"/>
                </a:ext>
              </a:extLst>
            </p:cNvPr>
            <p:cNvSpPr/>
            <p:nvPr/>
          </p:nvSpPr>
          <p:spPr>
            <a:xfrm>
              <a:off x="-550318" y="3870505"/>
              <a:ext cx="9144000" cy="3001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algn="ctr">
                <a:spcBef>
                  <a:spcPts val="215"/>
                </a:spcBef>
              </a:pPr>
              <a:r>
                <a:rPr lang="en-GB" sz="1867" b="1" spc="-5" dirty="0">
                  <a:solidFill>
                    <a:schemeClr val="bg1"/>
                  </a:solidFill>
                </a:rPr>
                <a:t>Kementerian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Perdagangan</a:t>
              </a:r>
              <a:r>
                <a:rPr lang="en-GB" sz="1867" b="1" spc="-5" dirty="0">
                  <a:solidFill>
                    <a:schemeClr val="bg1"/>
                  </a:solidFill>
                </a:rPr>
                <a:t>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Republik</a:t>
              </a:r>
              <a:r>
                <a:rPr lang="en-GB" sz="1867" b="1" spc="-5" dirty="0">
                  <a:solidFill>
                    <a:schemeClr val="bg1"/>
                  </a:solidFill>
                </a:rPr>
                <a:t> Indonesia | www.kemendag.go.id/</a:t>
              </a:r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3DACFC65-69A2-4475-AD8E-79511F807825}"/>
                </a:ext>
              </a:extLst>
            </p:cNvPr>
            <p:cNvSpPr/>
            <p:nvPr/>
          </p:nvSpPr>
          <p:spPr>
            <a:xfrm>
              <a:off x="7589535" y="3803162"/>
              <a:ext cx="547199" cy="300102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B27A588-398C-408E-8EAF-6D42CA61E42E}"/>
              </a:ext>
            </a:extLst>
          </p:cNvPr>
          <p:cNvSpPr txBox="1"/>
          <p:nvPr/>
        </p:nvSpPr>
        <p:spPr>
          <a:xfrm>
            <a:off x="1438577" y="117550"/>
            <a:ext cx="97789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en-US" sz="32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Dasar Hukum </a:t>
            </a:r>
            <a:r>
              <a:rPr lang="en-US" altLang="en-US" sz="3200" b="1" dirty="0" err="1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Kebijakan</a:t>
            </a:r>
            <a:r>
              <a:rPr lang="en-US" altLang="en-US" sz="32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 </a:t>
            </a:r>
          </a:p>
          <a:p>
            <a:pPr algn="ctr" eaLnBrk="1" hangingPunct="1">
              <a:defRPr/>
            </a:pPr>
            <a:r>
              <a:rPr lang="en-US" altLang="en-US" sz="3200" b="1" dirty="0" err="1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Perdagangan</a:t>
            </a:r>
            <a:r>
              <a:rPr lang="en-US" altLang="en-US" sz="32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Luar</a:t>
            </a:r>
            <a:r>
              <a:rPr lang="en-US" altLang="en-US" sz="32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 Negeri </a:t>
            </a:r>
            <a:br>
              <a:rPr lang="en-US" altLang="en-US" sz="32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</a:br>
            <a:endParaRPr lang="en-US" altLang="en-US" sz="3200" b="1" dirty="0">
              <a:solidFill>
                <a:srgbClr val="002060"/>
              </a:solidFill>
              <a:latin typeface="Segoe UI" panose="020B0502040204020203" pitchFamily="34" charset="0"/>
              <a:ea typeface="Adobe Gothic Std B"/>
              <a:cs typeface="Segoe UI" panose="020B0502040204020203" pitchFamily="34" charset="0"/>
            </a:endParaRPr>
          </a:p>
        </p:txBody>
      </p: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3F731031-8BF5-4621-B74B-3A54EB0FD55F}"/>
              </a:ext>
            </a:extLst>
          </p:cNvPr>
          <p:cNvSpPr txBox="1">
            <a:spLocks/>
          </p:cNvSpPr>
          <p:nvPr/>
        </p:nvSpPr>
        <p:spPr>
          <a:xfrm>
            <a:off x="8603503" y="64363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2</a:t>
            </a:fld>
            <a:endParaRPr lang="en-ID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6C6D46C-5C9B-4F6C-83F7-4B484D81AED3}"/>
              </a:ext>
            </a:extLst>
          </p:cNvPr>
          <p:cNvGrpSpPr/>
          <p:nvPr/>
        </p:nvGrpSpPr>
        <p:grpSpPr>
          <a:xfrm>
            <a:off x="1781351" y="1613141"/>
            <a:ext cx="9932581" cy="4526373"/>
            <a:chOff x="1781351" y="1613141"/>
            <a:chExt cx="9932581" cy="4526373"/>
          </a:xfrm>
        </p:grpSpPr>
        <p:sp>
          <p:nvSpPr>
            <p:cNvPr id="13" name="Rounded Rectangle 14">
              <a:extLst>
                <a:ext uri="{FF2B5EF4-FFF2-40B4-BE49-F238E27FC236}">
                  <a16:creationId xmlns:a16="http://schemas.microsoft.com/office/drawing/2014/main" id="{F5CCDD3F-9DB9-4595-97FA-39B8FF641EB8}"/>
                </a:ext>
              </a:extLst>
            </p:cNvPr>
            <p:cNvSpPr/>
            <p:nvPr/>
          </p:nvSpPr>
          <p:spPr>
            <a:xfrm>
              <a:off x="5449080" y="1840353"/>
              <a:ext cx="2884902" cy="580116"/>
            </a:xfrm>
            <a:prstGeom prst="roundRect">
              <a:avLst>
                <a:gd name="adj" fmla="val 11877"/>
              </a:avLst>
            </a:prstGeom>
            <a:solidFill>
              <a:schemeClr val="accent4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UU No. 11 </a:t>
              </a:r>
              <a:r>
                <a:rPr lang="en-US" b="1" dirty="0" err="1">
                  <a:solidFill>
                    <a:schemeClr val="bg1"/>
                  </a:solidFill>
                </a:rPr>
                <a:t>tahun</a:t>
              </a:r>
              <a:r>
                <a:rPr lang="en-US" b="1" dirty="0">
                  <a:solidFill>
                    <a:schemeClr val="bg1"/>
                  </a:solidFill>
                </a:rPr>
                <a:t> 2020 </a:t>
              </a:r>
            </a:p>
            <a:p>
              <a:pPr algn="ctr">
                <a:defRPr/>
              </a:pPr>
              <a:r>
                <a:rPr lang="en-US" b="1" dirty="0" err="1">
                  <a:solidFill>
                    <a:schemeClr val="bg1"/>
                  </a:solidFill>
                </a:rPr>
                <a:t>tentang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Cipta</a:t>
              </a:r>
              <a:r>
                <a:rPr lang="en-US" b="1" dirty="0">
                  <a:solidFill>
                    <a:schemeClr val="bg1"/>
                  </a:solidFill>
                </a:rPr>
                <a:t> Kerja</a:t>
              </a:r>
            </a:p>
          </p:txBody>
        </p:sp>
        <p:sp>
          <p:nvSpPr>
            <p:cNvPr id="14" name="Rounded Rectangle 23">
              <a:extLst>
                <a:ext uri="{FF2B5EF4-FFF2-40B4-BE49-F238E27FC236}">
                  <a16:creationId xmlns:a16="http://schemas.microsoft.com/office/drawing/2014/main" id="{BB65B038-1CCB-4958-88C9-F803EE0DDCD3}"/>
                </a:ext>
              </a:extLst>
            </p:cNvPr>
            <p:cNvSpPr/>
            <p:nvPr/>
          </p:nvSpPr>
          <p:spPr>
            <a:xfrm>
              <a:off x="2114137" y="3030452"/>
              <a:ext cx="3820567" cy="936460"/>
            </a:xfrm>
            <a:prstGeom prst="roundRect">
              <a:avLst>
                <a:gd name="adj" fmla="val 11877"/>
              </a:avLst>
            </a:prstGeom>
            <a:solidFill>
              <a:schemeClr val="accent4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PP No. 29 </a:t>
              </a:r>
              <a:r>
                <a:rPr lang="en-US" b="1" dirty="0" err="1">
                  <a:solidFill>
                    <a:schemeClr val="bg1"/>
                  </a:solidFill>
                </a:rPr>
                <a:t>tahun</a:t>
              </a:r>
              <a:r>
                <a:rPr lang="en-US" b="1" dirty="0">
                  <a:solidFill>
                    <a:schemeClr val="bg1"/>
                  </a:solidFill>
                </a:rPr>
                <a:t> 2021 </a:t>
              </a:r>
              <a:r>
                <a:rPr lang="en-US" b="1" dirty="0" err="1">
                  <a:solidFill>
                    <a:schemeClr val="bg1"/>
                  </a:solidFill>
                </a:rPr>
                <a:t>tentang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Penyelenggaraan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Bidang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Perdagangan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Rounded Rectangle 26">
              <a:extLst>
                <a:ext uri="{FF2B5EF4-FFF2-40B4-BE49-F238E27FC236}">
                  <a16:creationId xmlns:a16="http://schemas.microsoft.com/office/drawing/2014/main" id="{7607408F-CE1B-4A19-A553-D336204B19AB}"/>
                </a:ext>
              </a:extLst>
            </p:cNvPr>
            <p:cNvSpPr/>
            <p:nvPr/>
          </p:nvSpPr>
          <p:spPr>
            <a:xfrm>
              <a:off x="7648191" y="3034427"/>
              <a:ext cx="3819600" cy="936460"/>
            </a:xfrm>
            <a:prstGeom prst="roundRect">
              <a:avLst>
                <a:gd name="adj" fmla="val 11877"/>
              </a:avLst>
            </a:prstGeom>
            <a:solidFill>
              <a:schemeClr val="accent4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0" lang="en-US" altLang="ko-KR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Arial Unicode MS"/>
                  <a:cs typeface="+mn-cs"/>
                </a:rPr>
                <a:t>PP No. 5 </a:t>
              </a:r>
              <a:r>
                <a:rPr kumimoji="0" lang="en-US" altLang="ko-KR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Arial Unicode MS"/>
                  <a:cs typeface="+mn-cs"/>
                </a:rPr>
                <a:t>tahun</a:t>
              </a:r>
              <a:r>
                <a:rPr kumimoji="0" lang="en-US" altLang="ko-KR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Arial Unicode MS"/>
                  <a:cs typeface="+mn-cs"/>
                </a:rPr>
                <a:t> 2021 </a:t>
              </a:r>
              <a:r>
                <a:rPr kumimoji="0" lang="en-US" altLang="ko-KR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Arial Unicode MS"/>
                  <a:cs typeface="+mn-cs"/>
                </a:rPr>
                <a:t>tentang</a:t>
              </a:r>
              <a:r>
                <a:rPr kumimoji="0" lang="en-US" altLang="ko-KR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Arial Unicode MS"/>
                  <a:cs typeface="+mn-cs"/>
                </a:rPr>
                <a:t> </a:t>
              </a:r>
              <a:endParaRPr lang="en-ID" b="1" i="0" u="none" strike="noStrike" baseline="0" dirty="0">
                <a:solidFill>
                  <a:schemeClr val="bg1"/>
                </a:solidFill>
              </a:endParaRPr>
            </a:p>
            <a:p>
              <a:pPr algn="ctr"/>
              <a:r>
                <a:rPr lang="en-ID" b="1" i="0" u="none" strike="noStrike" baseline="0" dirty="0" err="1">
                  <a:solidFill>
                    <a:schemeClr val="bg1"/>
                  </a:solidFill>
                </a:rPr>
                <a:t>Penyelenggaraan</a:t>
              </a:r>
              <a:r>
                <a:rPr lang="en-ID" b="1" i="0" u="none" strike="noStrike" baseline="0" dirty="0">
                  <a:solidFill>
                    <a:schemeClr val="bg1"/>
                  </a:solidFill>
                </a:rPr>
                <a:t> </a:t>
              </a:r>
              <a:r>
                <a:rPr lang="en-ID" b="1" i="0" u="none" strike="noStrike" baseline="0" dirty="0" err="1">
                  <a:solidFill>
                    <a:schemeClr val="bg1"/>
                  </a:solidFill>
                </a:rPr>
                <a:t>Perizinan</a:t>
              </a:r>
              <a:r>
                <a:rPr lang="en-ID" b="1" i="0" u="none" strike="noStrike" baseline="0" dirty="0">
                  <a:solidFill>
                    <a:schemeClr val="bg1"/>
                  </a:solidFill>
                </a:rPr>
                <a:t> </a:t>
              </a:r>
              <a:r>
                <a:rPr lang="en-ID" b="1" i="0" u="none" strike="noStrike" baseline="0" dirty="0" err="1">
                  <a:solidFill>
                    <a:schemeClr val="bg1"/>
                  </a:solidFill>
                </a:rPr>
                <a:t>Berusaha</a:t>
              </a:r>
              <a:r>
                <a:rPr lang="en-ID" b="1" i="0" u="none" strike="noStrike" baseline="0" dirty="0">
                  <a:solidFill>
                    <a:schemeClr val="bg1"/>
                  </a:solidFill>
                </a:rPr>
                <a:t> </a:t>
              </a:r>
              <a:r>
                <a:rPr lang="en-ID" b="1" i="0" u="none" strike="noStrike" baseline="0" dirty="0" err="1">
                  <a:solidFill>
                    <a:schemeClr val="bg1"/>
                  </a:solidFill>
                </a:rPr>
                <a:t>Berbasis</a:t>
              </a:r>
              <a:r>
                <a:rPr lang="en-ID" b="1" i="0" u="none" strike="noStrike" baseline="0" dirty="0">
                  <a:solidFill>
                    <a:schemeClr val="bg1"/>
                  </a:solidFill>
                </a:rPr>
                <a:t> </a:t>
              </a:r>
              <a:r>
                <a:rPr lang="en-ID" b="1" i="0" u="none" strike="noStrike" baseline="0" dirty="0" err="1">
                  <a:solidFill>
                    <a:schemeClr val="bg1"/>
                  </a:solidFill>
                </a:rPr>
                <a:t>Risiko</a:t>
              </a:r>
              <a:r>
                <a:rPr lang="en-ID" b="1" i="0" u="none" strike="noStrike" baseline="0" dirty="0">
                  <a:solidFill>
                    <a:schemeClr val="bg1"/>
                  </a:solidFill>
                </a:rPr>
                <a:t> </a:t>
              </a:r>
              <a:r>
                <a:rPr kumimoji="0" lang="en-US" altLang="ko-KR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Arial Unicode MS"/>
                  <a:cs typeface="+mn-cs"/>
                </a:rPr>
                <a:t> </a:t>
              </a:r>
              <a:endPara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/>
                <a:cs typeface="+mn-cs"/>
              </a:endParaRPr>
            </a:p>
          </p:txBody>
        </p:sp>
        <p:sp>
          <p:nvSpPr>
            <p:cNvPr id="16" name="Rounded Rectangle 29">
              <a:extLst>
                <a:ext uri="{FF2B5EF4-FFF2-40B4-BE49-F238E27FC236}">
                  <a16:creationId xmlns:a16="http://schemas.microsoft.com/office/drawing/2014/main" id="{E9D94409-257D-458A-B953-C8C35748CE0E}"/>
                </a:ext>
              </a:extLst>
            </p:cNvPr>
            <p:cNvSpPr/>
            <p:nvPr/>
          </p:nvSpPr>
          <p:spPr>
            <a:xfrm>
              <a:off x="2428990" y="4496127"/>
              <a:ext cx="2759569" cy="936460"/>
            </a:xfrm>
            <a:prstGeom prst="roundRect">
              <a:avLst>
                <a:gd name="adj" fmla="val 11877"/>
              </a:avLst>
            </a:prstGeom>
            <a:solidFill>
              <a:schemeClr val="accent4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b="1" dirty="0" err="1">
                  <a:solidFill>
                    <a:schemeClr val="bg1"/>
                  </a:solidFill>
                </a:rPr>
                <a:t>Barang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Dilarang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Ekspor</a:t>
              </a:r>
              <a:r>
                <a:rPr lang="en-US" b="1" dirty="0">
                  <a:solidFill>
                    <a:schemeClr val="bg1"/>
                  </a:solidFill>
                </a:rPr>
                <a:t> dan </a:t>
              </a:r>
              <a:r>
                <a:rPr lang="en-US" b="1" dirty="0" err="1">
                  <a:solidFill>
                    <a:schemeClr val="bg1"/>
                  </a:solidFill>
                </a:rPr>
                <a:t>Barang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dilarang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impor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Rounded Rectangle 29">
              <a:extLst>
                <a:ext uri="{FF2B5EF4-FFF2-40B4-BE49-F238E27FC236}">
                  <a16:creationId xmlns:a16="http://schemas.microsoft.com/office/drawing/2014/main" id="{70BE0D07-EAC5-422A-8ACF-46F1FD527108}"/>
                </a:ext>
              </a:extLst>
            </p:cNvPr>
            <p:cNvSpPr/>
            <p:nvPr/>
          </p:nvSpPr>
          <p:spPr>
            <a:xfrm>
              <a:off x="5510931" y="4496127"/>
              <a:ext cx="2761200" cy="936460"/>
            </a:xfrm>
            <a:prstGeom prst="roundRect">
              <a:avLst>
                <a:gd name="adj" fmla="val 11877"/>
              </a:avLst>
            </a:prstGeom>
            <a:solidFill>
              <a:schemeClr val="accent4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b="1" dirty="0" err="1">
                  <a:solidFill>
                    <a:schemeClr val="bg1"/>
                  </a:solidFill>
                </a:rPr>
                <a:t>Kebijakan</a:t>
              </a:r>
              <a:r>
                <a:rPr lang="en-US" b="1" dirty="0">
                  <a:solidFill>
                    <a:schemeClr val="bg1"/>
                  </a:solidFill>
                </a:rPr>
                <a:t> dan </a:t>
              </a:r>
              <a:r>
                <a:rPr lang="en-US" b="1" dirty="0" err="1">
                  <a:solidFill>
                    <a:schemeClr val="bg1"/>
                  </a:solidFill>
                </a:rPr>
                <a:t>Pengaturan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Ekspor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Rounded Rectangle 29">
              <a:extLst>
                <a:ext uri="{FF2B5EF4-FFF2-40B4-BE49-F238E27FC236}">
                  <a16:creationId xmlns:a16="http://schemas.microsoft.com/office/drawing/2014/main" id="{F04A364D-83AE-4956-B886-9E738F610AA3}"/>
                </a:ext>
              </a:extLst>
            </p:cNvPr>
            <p:cNvSpPr/>
            <p:nvPr/>
          </p:nvSpPr>
          <p:spPr>
            <a:xfrm>
              <a:off x="8550469" y="4498299"/>
              <a:ext cx="2761200" cy="936460"/>
            </a:xfrm>
            <a:prstGeom prst="roundRect">
              <a:avLst>
                <a:gd name="adj" fmla="val 11877"/>
              </a:avLst>
            </a:prstGeom>
            <a:solidFill>
              <a:schemeClr val="accent4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r>
                <a:rPr lang="en-US" b="1" dirty="0" err="1">
                  <a:solidFill>
                    <a:schemeClr val="bg1"/>
                  </a:solidFill>
                </a:rPr>
                <a:t>Barang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Bebas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Ekspor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D57BFBA-8FA0-4A4E-890C-DD8C30F5F68A}"/>
                </a:ext>
              </a:extLst>
            </p:cNvPr>
            <p:cNvSpPr/>
            <p:nvPr/>
          </p:nvSpPr>
          <p:spPr>
            <a:xfrm>
              <a:off x="1781351" y="1613141"/>
              <a:ext cx="9932581" cy="4526373"/>
            </a:xfrm>
            <a:prstGeom prst="round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ed Rectangle 29">
              <a:extLst>
                <a:ext uri="{FF2B5EF4-FFF2-40B4-BE49-F238E27FC236}">
                  <a16:creationId xmlns:a16="http://schemas.microsoft.com/office/drawing/2014/main" id="{A4581A36-9802-49D8-ADAE-E3958AF2FA50}"/>
                </a:ext>
              </a:extLst>
            </p:cNvPr>
            <p:cNvSpPr/>
            <p:nvPr/>
          </p:nvSpPr>
          <p:spPr>
            <a:xfrm>
              <a:off x="5510931" y="4495763"/>
              <a:ext cx="2761200" cy="936460"/>
            </a:xfrm>
            <a:prstGeom prst="roundRect">
              <a:avLst>
                <a:gd name="adj" fmla="val 11877"/>
              </a:avLst>
            </a:prstGeom>
            <a:solidFill>
              <a:schemeClr val="accent4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b="1" dirty="0" err="1">
                  <a:solidFill>
                    <a:schemeClr val="bg1"/>
                  </a:solidFill>
                </a:rPr>
                <a:t>Kebijakan</a:t>
              </a:r>
              <a:r>
                <a:rPr lang="en-US" b="1" dirty="0">
                  <a:solidFill>
                    <a:schemeClr val="bg1"/>
                  </a:solidFill>
                </a:rPr>
                <a:t> dan </a:t>
              </a:r>
              <a:r>
                <a:rPr lang="en-US" b="1" dirty="0" err="1">
                  <a:solidFill>
                    <a:schemeClr val="bg1"/>
                  </a:solidFill>
                </a:rPr>
                <a:t>Pengaturan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Ekspor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Rounded Rectangle 29">
              <a:extLst>
                <a:ext uri="{FF2B5EF4-FFF2-40B4-BE49-F238E27FC236}">
                  <a16:creationId xmlns:a16="http://schemas.microsoft.com/office/drawing/2014/main" id="{26D4025A-4B7C-415C-A3B8-38A5585ED544}"/>
                </a:ext>
              </a:extLst>
            </p:cNvPr>
            <p:cNvSpPr/>
            <p:nvPr/>
          </p:nvSpPr>
          <p:spPr>
            <a:xfrm>
              <a:off x="8550469" y="4497935"/>
              <a:ext cx="2761200" cy="936460"/>
            </a:xfrm>
            <a:prstGeom prst="roundRect">
              <a:avLst>
                <a:gd name="adj" fmla="val 11877"/>
              </a:avLst>
            </a:prstGeom>
            <a:solidFill>
              <a:schemeClr val="accent4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r>
                <a:rPr lang="en-US" b="1" dirty="0" err="1">
                  <a:solidFill>
                    <a:schemeClr val="bg1"/>
                  </a:solidFill>
                </a:rPr>
                <a:t>Barang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Bebas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Ekspor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Rounded Rectangle 14">
              <a:extLst>
                <a:ext uri="{FF2B5EF4-FFF2-40B4-BE49-F238E27FC236}">
                  <a16:creationId xmlns:a16="http://schemas.microsoft.com/office/drawing/2014/main" id="{37B71F25-643E-4C70-8BFD-062E73882CD3}"/>
                </a:ext>
              </a:extLst>
            </p:cNvPr>
            <p:cNvSpPr/>
            <p:nvPr/>
          </p:nvSpPr>
          <p:spPr>
            <a:xfrm>
              <a:off x="2995537" y="5301812"/>
              <a:ext cx="2314154" cy="440404"/>
            </a:xfrm>
            <a:prstGeom prst="roundRect">
              <a:avLst>
                <a:gd name="adj" fmla="val 11877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dirty="0" err="1">
                  <a:solidFill>
                    <a:schemeClr val="tx1"/>
                  </a:solidFill>
                </a:rPr>
                <a:t>Permendag</a:t>
              </a:r>
              <a:r>
                <a:rPr lang="en-US" dirty="0">
                  <a:solidFill>
                    <a:schemeClr val="tx1"/>
                  </a:solidFill>
                </a:rPr>
                <a:t> 18/2021</a:t>
              </a:r>
            </a:p>
          </p:txBody>
        </p:sp>
        <p:sp>
          <p:nvSpPr>
            <p:cNvPr id="37" name="Rounded Rectangle 14">
              <a:extLst>
                <a:ext uri="{FF2B5EF4-FFF2-40B4-BE49-F238E27FC236}">
                  <a16:creationId xmlns:a16="http://schemas.microsoft.com/office/drawing/2014/main" id="{A0927427-71B8-44E9-B9E8-A983E656A9FB}"/>
                </a:ext>
              </a:extLst>
            </p:cNvPr>
            <p:cNvSpPr/>
            <p:nvPr/>
          </p:nvSpPr>
          <p:spPr>
            <a:xfrm>
              <a:off x="8823430" y="5303428"/>
              <a:ext cx="2881642" cy="796268"/>
            </a:xfrm>
            <a:prstGeom prst="roundRect">
              <a:avLst>
                <a:gd name="adj" fmla="val 11877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r>
                <a:rPr lang="en-US" sz="1800" dirty="0" err="1">
                  <a:solidFill>
                    <a:schemeClr val="tx1"/>
                  </a:solidFill>
                </a:rPr>
                <a:t>Diluar</a:t>
              </a:r>
              <a:r>
                <a:rPr lang="en-US" sz="1800" dirty="0">
                  <a:solidFill>
                    <a:schemeClr val="tx1"/>
                  </a:solidFill>
                </a:rPr>
                <a:t> yang </a:t>
              </a:r>
              <a:r>
                <a:rPr lang="en-US" sz="1800" dirty="0" err="1">
                  <a:solidFill>
                    <a:schemeClr val="tx1"/>
                  </a:solidFill>
                </a:rPr>
                <a:t>diatur</a:t>
              </a:r>
              <a:r>
                <a:rPr lang="en-US" sz="1800" dirty="0">
                  <a:solidFill>
                    <a:schemeClr val="tx1"/>
                  </a:solidFill>
                </a:rPr>
                <a:t> di </a:t>
              </a:r>
              <a:r>
                <a:rPr lang="en-US" sz="1800" dirty="0" err="1">
                  <a:solidFill>
                    <a:schemeClr val="tx1"/>
                  </a:solidFill>
                </a:rPr>
                <a:t>Permendag</a:t>
              </a:r>
              <a:r>
                <a:rPr lang="en-US" sz="1800" dirty="0">
                  <a:solidFill>
                    <a:schemeClr val="tx1"/>
                  </a:solidFill>
                </a:rPr>
                <a:t> 18/2021 &amp; </a:t>
              </a:r>
              <a:r>
                <a:rPr lang="en-US" sz="1800" dirty="0" err="1">
                  <a:solidFill>
                    <a:schemeClr val="tx1"/>
                  </a:solidFill>
                </a:rPr>
                <a:t>Permendag</a:t>
              </a:r>
              <a:r>
                <a:rPr lang="en-US" sz="1800" dirty="0">
                  <a:solidFill>
                    <a:schemeClr val="tx1"/>
                  </a:solidFill>
                </a:rPr>
                <a:t> 19/2021</a:t>
              </a:r>
            </a:p>
          </p:txBody>
        </p:sp>
        <p:sp>
          <p:nvSpPr>
            <p:cNvPr id="38" name="Rounded Rectangle 14">
              <a:extLst>
                <a:ext uri="{FF2B5EF4-FFF2-40B4-BE49-F238E27FC236}">
                  <a16:creationId xmlns:a16="http://schemas.microsoft.com/office/drawing/2014/main" id="{11C4AC63-B1FA-4DCC-A99D-DCBBE17B5985}"/>
                </a:ext>
              </a:extLst>
            </p:cNvPr>
            <p:cNvSpPr/>
            <p:nvPr/>
          </p:nvSpPr>
          <p:spPr>
            <a:xfrm>
              <a:off x="6062876" y="5310806"/>
              <a:ext cx="2314800" cy="439200"/>
            </a:xfrm>
            <a:prstGeom prst="roundRect">
              <a:avLst>
                <a:gd name="adj" fmla="val 11877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dirty="0" err="1">
                  <a:solidFill>
                    <a:schemeClr val="tx1"/>
                  </a:solidFill>
                </a:rPr>
                <a:t>Permendag</a:t>
              </a:r>
              <a:r>
                <a:rPr lang="en-US" dirty="0">
                  <a:solidFill>
                    <a:schemeClr val="tx1"/>
                  </a:solidFill>
                </a:rPr>
                <a:t> 19/2021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BD84224-6554-4963-9AD6-C62E8DE94B42}"/>
                </a:ext>
              </a:extLst>
            </p:cNvPr>
            <p:cNvCxnSpPr>
              <a:stCxn id="13" idx="2"/>
              <a:endCxn id="31" idx="0"/>
            </p:cNvCxnSpPr>
            <p:nvPr/>
          </p:nvCxnSpPr>
          <p:spPr>
            <a:xfrm>
              <a:off x="6891531" y="2420469"/>
              <a:ext cx="0" cy="2075294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2931DEB-6F65-4E3D-AF3C-DD48435B6FC3}"/>
                </a:ext>
              </a:extLst>
            </p:cNvPr>
            <p:cNvCxnSpPr>
              <a:cxnSpLocks/>
            </p:cNvCxnSpPr>
            <p:nvPr/>
          </p:nvCxnSpPr>
          <p:spPr>
            <a:xfrm>
              <a:off x="3807023" y="4266685"/>
              <a:ext cx="6168080" cy="0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7FAC257-FC7A-491B-A1EE-7F5B3900D52A}"/>
                </a:ext>
              </a:extLst>
            </p:cNvPr>
            <p:cNvCxnSpPr>
              <a:cxnSpLocks/>
            </p:cNvCxnSpPr>
            <p:nvPr/>
          </p:nvCxnSpPr>
          <p:spPr>
            <a:xfrm>
              <a:off x="3807022" y="4262820"/>
              <a:ext cx="1" cy="224482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026345C-89DE-4629-B1AA-73C998D7342A}"/>
                </a:ext>
              </a:extLst>
            </p:cNvPr>
            <p:cNvCxnSpPr>
              <a:cxnSpLocks/>
            </p:cNvCxnSpPr>
            <p:nvPr/>
          </p:nvCxnSpPr>
          <p:spPr>
            <a:xfrm>
              <a:off x="9975103" y="4266685"/>
              <a:ext cx="1" cy="224482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48481ED-B9BD-4E30-8CA7-308D44F726F9}"/>
                </a:ext>
              </a:extLst>
            </p:cNvPr>
            <p:cNvCxnSpPr>
              <a:cxnSpLocks/>
            </p:cNvCxnSpPr>
            <p:nvPr/>
          </p:nvCxnSpPr>
          <p:spPr>
            <a:xfrm>
              <a:off x="4024419" y="2775208"/>
              <a:ext cx="5533571" cy="0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7C25D30-31CD-46E5-95EA-9AA2E9AA953F}"/>
                </a:ext>
              </a:extLst>
            </p:cNvPr>
            <p:cNvCxnSpPr>
              <a:cxnSpLocks/>
            </p:cNvCxnSpPr>
            <p:nvPr/>
          </p:nvCxnSpPr>
          <p:spPr>
            <a:xfrm>
              <a:off x="4024419" y="2779267"/>
              <a:ext cx="1" cy="224482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CB13AE5-3077-4BD0-B04E-03660C33DF6D}"/>
                </a:ext>
              </a:extLst>
            </p:cNvPr>
            <p:cNvCxnSpPr>
              <a:cxnSpLocks/>
            </p:cNvCxnSpPr>
            <p:nvPr/>
          </p:nvCxnSpPr>
          <p:spPr>
            <a:xfrm>
              <a:off x="9557990" y="2779267"/>
              <a:ext cx="1" cy="224482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0" name="Picture 3" descr="F:\ADELA\Desktop\tradelawfinal.jpg">
            <a:extLst>
              <a:ext uri="{FF2B5EF4-FFF2-40B4-BE49-F238E27FC236}">
                <a16:creationId xmlns:a16="http://schemas.microsoft.com/office/drawing/2014/main" id="{77A3093A-009E-4A48-915E-608A29099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01" y="1426826"/>
            <a:ext cx="1714500" cy="144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4" descr="F:\ADELA\Desktop\Law 1.jpg">
            <a:extLst>
              <a:ext uri="{FF2B5EF4-FFF2-40B4-BE49-F238E27FC236}">
                <a16:creationId xmlns:a16="http://schemas.microsoft.com/office/drawing/2014/main" id="{92DA2741-DBE0-4B2F-8B52-D3DDC43FF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01" y="2950826"/>
            <a:ext cx="1714500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5" descr="F:\ADELA\Desktop\ekspor.jpg">
            <a:extLst>
              <a:ext uri="{FF2B5EF4-FFF2-40B4-BE49-F238E27FC236}">
                <a16:creationId xmlns:a16="http://schemas.microsoft.com/office/drawing/2014/main" id="{BABA4EBC-5ED6-4E6B-A2DC-222946BF2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01" y="4551026"/>
            <a:ext cx="17145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2DA154B-8944-C24C-AFE6-B51E2F6E0451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450095" y="0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72819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3349626" y="3937518"/>
            <a:ext cx="8842375" cy="2906197"/>
          </a:xfrm>
          <a:prstGeom prst="rect">
            <a:avLst/>
          </a:prstGeom>
          <a:solidFill>
            <a:srgbClr val="03718B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" y="266701"/>
            <a:ext cx="3349625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82" name="TextBox 11"/>
          <p:cNvSpPr txBox="1">
            <a:spLocks noChangeArrowheads="1"/>
          </p:cNvSpPr>
          <p:nvPr/>
        </p:nvSpPr>
        <p:spPr bwMode="auto">
          <a:xfrm>
            <a:off x="-19049" y="2798764"/>
            <a:ext cx="3387725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dirty="0">
                <a:latin typeface="Segoe UI" charset="0"/>
                <a:ea typeface="Adobe Gothic Std B" charset="0"/>
                <a:cs typeface="Segoe UI" charset="0"/>
              </a:rPr>
              <a:t>KEBIJAKAN EKSPOR PRODUK PERTANIAN </a:t>
            </a:r>
          </a:p>
          <a:p>
            <a:pPr algn="ctr" eaLnBrk="1" hangingPunct="1"/>
            <a:r>
              <a:rPr lang="en-US" sz="2600" dirty="0">
                <a:latin typeface="Segoe UI" charset="0"/>
                <a:ea typeface="Adobe Gothic Std B" charset="0"/>
                <a:cs typeface="Segoe UI" charset="0"/>
              </a:rPr>
              <a:t>DAN KEHUTANAN</a:t>
            </a:r>
          </a:p>
        </p:txBody>
      </p:sp>
      <p:sp>
        <p:nvSpPr>
          <p:cNvPr id="3094" name="TextBox 11"/>
          <p:cNvSpPr txBox="1">
            <a:spLocks noChangeArrowheads="1"/>
          </p:cNvSpPr>
          <p:nvPr/>
        </p:nvSpPr>
        <p:spPr bwMode="auto">
          <a:xfrm>
            <a:off x="3451226" y="311151"/>
            <a:ext cx="8504239" cy="646331"/>
          </a:xfrm>
          <a:prstGeom prst="rect">
            <a:avLst/>
          </a:prstGeom>
          <a:noFill/>
          <a:ln w="9525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latin typeface="Segoe UI" charset="0"/>
                <a:ea typeface="Adobe Gothic Std B" charset="0"/>
                <a:cs typeface="Segoe UI" charset="0"/>
              </a:rPr>
              <a:t>PERMENDAG NO. 18 TAHUN 2021</a:t>
            </a:r>
          </a:p>
          <a:p>
            <a:pPr eaLnBrk="1" hangingPunct="1"/>
            <a:r>
              <a:rPr lang="en-US" b="1">
                <a:latin typeface="Segoe UI" charset="0"/>
                <a:ea typeface="Adobe Gothic Std B" charset="0"/>
                <a:cs typeface="Segoe UI" charset="0"/>
              </a:rPr>
              <a:t>TENTANG BARANG DILARANG EKSPOR </a:t>
            </a:r>
            <a:r>
              <a:rPr lang="en-US">
                <a:latin typeface="Segoe UI" charset="0"/>
                <a:ea typeface="Adobe Gothic Std B" charset="0"/>
                <a:cs typeface="Segoe UI" charset="0"/>
              </a:rPr>
              <a:t>DAN BARANG DILARANG IMPOR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C2038C-6FEC-FA4F-B2D5-6618EDA78C96}"/>
              </a:ext>
            </a:extLst>
          </p:cNvPr>
          <p:cNvSpPr txBox="1"/>
          <p:nvPr/>
        </p:nvSpPr>
        <p:spPr>
          <a:xfrm>
            <a:off x="3451226" y="1224827"/>
            <a:ext cx="8504239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/>
              <a:t>Permendag</a:t>
            </a:r>
            <a:r>
              <a:rPr lang="en-US" b="1" dirty="0"/>
              <a:t> 18 </a:t>
            </a:r>
            <a:r>
              <a:rPr lang="en-US" b="1" dirty="0" err="1"/>
              <a:t>Tahun</a:t>
            </a:r>
            <a:r>
              <a:rPr lang="en-US" b="1" dirty="0"/>
              <a:t> 2021 </a:t>
            </a:r>
            <a:r>
              <a:rPr lang="en-US" b="1" dirty="0" err="1"/>
              <a:t>ditetapkan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melaksanakan</a:t>
            </a:r>
            <a:r>
              <a:rPr lang="en-US" b="1" dirty="0"/>
              <a:t> </a:t>
            </a:r>
            <a:r>
              <a:rPr lang="en-US" b="1" dirty="0" err="1"/>
              <a:t>amanat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PP 29 </a:t>
            </a:r>
            <a:r>
              <a:rPr lang="en-US" b="1" dirty="0" err="1"/>
              <a:t>Tahun</a:t>
            </a:r>
            <a:r>
              <a:rPr lang="en-US" b="1" dirty="0"/>
              <a:t> 2021 </a:t>
            </a:r>
            <a:r>
              <a:rPr lang="en-US" b="1" dirty="0" err="1"/>
              <a:t>tentang</a:t>
            </a:r>
            <a:r>
              <a:rPr lang="en-US" b="1" dirty="0"/>
              <a:t> </a:t>
            </a:r>
            <a:r>
              <a:rPr lang="en-US" b="1" dirty="0" err="1"/>
              <a:t>Penyelenggaraan</a:t>
            </a:r>
            <a:r>
              <a:rPr lang="en-US" b="1" dirty="0"/>
              <a:t> </a:t>
            </a:r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Perdagangan</a:t>
            </a:r>
            <a:r>
              <a:rPr lang="en-US" b="1" dirty="0"/>
              <a:t>:</a:t>
            </a:r>
          </a:p>
          <a:p>
            <a:pPr algn="just"/>
            <a:endParaRPr lang="en-US" dirty="0"/>
          </a:p>
          <a:p>
            <a:pPr algn="just"/>
            <a:endParaRPr lang="en-US" sz="1100" dirty="0"/>
          </a:p>
          <a:p>
            <a:pPr algn="ctr"/>
            <a:r>
              <a:rPr lang="en-US" b="1" dirty="0" err="1"/>
              <a:t>Pasal</a:t>
            </a:r>
            <a:r>
              <a:rPr lang="en-US" b="1" dirty="0"/>
              <a:t> 10 </a:t>
            </a:r>
            <a:r>
              <a:rPr lang="en-US" b="1" dirty="0" err="1"/>
              <a:t>ayat</a:t>
            </a:r>
            <a:r>
              <a:rPr lang="en-US" b="1" dirty="0"/>
              <a:t> (4)</a:t>
            </a:r>
          </a:p>
          <a:p>
            <a:pPr algn="ctr"/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lanjut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yang </a:t>
            </a:r>
            <a:r>
              <a:rPr lang="en-US" dirty="0" err="1"/>
              <a:t>dilarang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diekspor</a:t>
            </a:r>
            <a:r>
              <a:rPr lang="en-US" dirty="0"/>
              <a:t>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ayat</a:t>
            </a:r>
            <a:r>
              <a:rPr lang="en-US" dirty="0"/>
              <a:t> (1)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yang </a:t>
            </a:r>
            <a:r>
              <a:rPr lang="en-US" dirty="0" err="1"/>
              <a:t>dilarang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diimpor</a:t>
            </a:r>
            <a:r>
              <a:rPr lang="en-US" dirty="0"/>
              <a:t>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ayat</a:t>
            </a:r>
            <a:r>
              <a:rPr lang="en-US" dirty="0"/>
              <a:t> (2) </a:t>
            </a:r>
            <a:r>
              <a:rPr lang="en-US" dirty="0" err="1"/>
              <a:t>diatur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Menteri.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3565B57-E862-E646-8E00-55C496EB406E}"/>
              </a:ext>
            </a:extLst>
          </p:cNvPr>
          <p:cNvSpPr txBox="1"/>
          <p:nvPr/>
        </p:nvSpPr>
        <p:spPr>
          <a:xfrm>
            <a:off x="3771017" y="4315690"/>
            <a:ext cx="78646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/>
              <a:t>Barang</a:t>
            </a:r>
            <a:r>
              <a:rPr lang="en-US" b="1" dirty="0"/>
              <a:t> yang </a:t>
            </a:r>
            <a:r>
              <a:rPr lang="en-US" b="1" dirty="0" err="1"/>
              <a:t>dilarang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diekspor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Barang</a:t>
            </a:r>
            <a:r>
              <a:rPr lang="en-US" b="1" dirty="0"/>
              <a:t> yang </a:t>
            </a:r>
            <a:r>
              <a:rPr lang="en-US" b="1" dirty="0" err="1"/>
              <a:t>dilarang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diimpor</a:t>
            </a:r>
            <a:r>
              <a:rPr lang="en-US" b="1" dirty="0"/>
              <a:t> </a:t>
            </a:r>
            <a:r>
              <a:rPr lang="en-US" b="1" dirty="0" err="1"/>
              <a:t>harus</a:t>
            </a:r>
            <a:r>
              <a:rPr lang="en-US" b="1" dirty="0"/>
              <a:t> </a:t>
            </a:r>
            <a:r>
              <a:rPr lang="en-US" b="1" dirty="0" err="1"/>
              <a:t>memenuhi</a:t>
            </a:r>
            <a:r>
              <a:rPr lang="en-US" b="1" dirty="0"/>
              <a:t> </a:t>
            </a:r>
            <a:r>
              <a:rPr lang="en-US" b="1" dirty="0" err="1"/>
              <a:t>kriteria</a:t>
            </a:r>
            <a:r>
              <a:rPr lang="en-US" b="1" dirty="0"/>
              <a:t>: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, </a:t>
            </a:r>
            <a:r>
              <a:rPr lang="en-US" dirty="0" err="1"/>
              <a:t>keselamatan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hewan</a:t>
            </a:r>
            <a:r>
              <a:rPr lang="en-US" dirty="0"/>
              <a:t>, </a:t>
            </a:r>
            <a:r>
              <a:rPr lang="en-US" dirty="0" err="1"/>
              <a:t>ikan</a:t>
            </a:r>
            <a:r>
              <a:rPr lang="en-US" dirty="0"/>
              <a:t>, </a:t>
            </a:r>
            <a:r>
              <a:rPr lang="en-US" dirty="0" err="1"/>
              <a:t>tumbuhan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;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keamanan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,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social, </a:t>
            </a:r>
            <a:r>
              <a:rPr lang="en-US" dirty="0" err="1"/>
              <a:t>budaya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moral </a:t>
            </a:r>
            <a:r>
              <a:rPr lang="en-US" dirty="0" err="1"/>
              <a:t>masyarakat</a:t>
            </a:r>
            <a:r>
              <a:rPr lang="en-US" dirty="0"/>
              <a:t>;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endParaRPr lang="en-US" dirty="0"/>
          </a:p>
          <a:p>
            <a:pPr marL="342900" indent="-342900" algn="just">
              <a:buFont typeface="+mj-lt"/>
              <a:buAutoNum type="alphaLcPeriod"/>
            </a:pP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tumbuhan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satwa</a:t>
            </a:r>
            <a:r>
              <a:rPr lang="en-US" dirty="0"/>
              <a:t> liar yang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dijaga</a:t>
            </a:r>
            <a:r>
              <a:rPr lang="en-US" dirty="0"/>
              <a:t> </a:t>
            </a:r>
            <a:r>
              <a:rPr lang="en-US" dirty="0" err="1"/>
              <a:t>kelestariannya</a:t>
            </a:r>
            <a:r>
              <a:rPr lang="en-US" dirty="0"/>
              <a:t>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0F3E22F-5FD2-E147-A614-B60CD2C8FF83}"/>
              </a:ext>
            </a:extLst>
          </p:cNvPr>
          <p:cNvSpPr/>
          <p:nvPr/>
        </p:nvSpPr>
        <p:spPr>
          <a:xfrm>
            <a:off x="0" y="6515410"/>
            <a:ext cx="12192001" cy="352826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>
              <a:spcBef>
                <a:spcPts val="215"/>
              </a:spcBef>
            </a:pPr>
            <a:r>
              <a:rPr lang="en-GB" sz="1867" b="1" spc="-5" dirty="0">
                <a:solidFill>
                  <a:schemeClr val="bg1"/>
                </a:solidFill>
              </a:rPr>
              <a:t>Kementerian </a:t>
            </a:r>
            <a:r>
              <a:rPr lang="en-GB" sz="1867" b="1" spc="-5" dirty="0" err="1">
                <a:solidFill>
                  <a:schemeClr val="bg1"/>
                </a:solidFill>
              </a:rPr>
              <a:t>Perdagangan</a:t>
            </a:r>
            <a:r>
              <a:rPr lang="en-GB" sz="1867" b="1" spc="-5" dirty="0">
                <a:solidFill>
                  <a:schemeClr val="bg1"/>
                </a:solidFill>
              </a:rPr>
              <a:t> </a:t>
            </a:r>
            <a:r>
              <a:rPr lang="en-GB" sz="1867" b="1" spc="-5" dirty="0" err="1">
                <a:solidFill>
                  <a:schemeClr val="bg1"/>
                </a:solidFill>
              </a:rPr>
              <a:t>Republik</a:t>
            </a:r>
            <a:r>
              <a:rPr lang="en-GB" sz="1867" b="1" spc="-5" dirty="0">
                <a:solidFill>
                  <a:schemeClr val="bg1"/>
                </a:solidFill>
              </a:rPr>
              <a:t> Indonesia | www.kemendag.go.id/</a:t>
            </a:r>
          </a:p>
        </p:txBody>
      </p:sp>
      <p:sp>
        <p:nvSpPr>
          <p:cNvPr id="45" name="Flowchart: Manual Operation 6">
            <a:extLst>
              <a:ext uri="{FF2B5EF4-FFF2-40B4-BE49-F238E27FC236}">
                <a16:creationId xmlns:a16="http://schemas.microsoft.com/office/drawing/2014/main" id="{F3160FFB-D7B5-744A-9C60-AD989A4A1317}"/>
              </a:ext>
            </a:extLst>
          </p:cNvPr>
          <p:cNvSpPr/>
          <p:nvPr/>
        </p:nvSpPr>
        <p:spPr>
          <a:xfrm>
            <a:off x="10853138" y="6436236"/>
            <a:ext cx="729599" cy="352826"/>
          </a:xfrm>
          <a:prstGeom prst="flowChartManualOperati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46" name="Slide Number Placeholder 3">
            <a:extLst>
              <a:ext uri="{FF2B5EF4-FFF2-40B4-BE49-F238E27FC236}">
                <a16:creationId xmlns:a16="http://schemas.microsoft.com/office/drawing/2014/main" id="{585B7F55-A55D-7E4F-A59B-F9D5A4C3C439}"/>
              </a:ext>
            </a:extLst>
          </p:cNvPr>
          <p:cNvSpPr txBox="1">
            <a:spLocks/>
          </p:cNvSpPr>
          <p:nvPr/>
        </p:nvSpPr>
        <p:spPr>
          <a:xfrm>
            <a:off x="8610600" y="6415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3</a:t>
            </a:fld>
            <a:endParaRPr lang="en-ID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5299B5-4902-A048-BFA2-D0E840F417E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303860" y="1624971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77338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112"/>
          <p:cNvSpPr>
            <a:spLocks noChangeArrowheads="1"/>
          </p:cNvSpPr>
          <p:nvPr/>
        </p:nvSpPr>
        <p:spPr bwMode="auto">
          <a:xfrm>
            <a:off x="2376489" y="1906589"/>
            <a:ext cx="3286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b="1">
                <a:solidFill>
                  <a:schemeClr val="bg1"/>
                </a:solidFill>
                <a:cs typeface="Arial Unicode MS" charset="0"/>
                <a:sym typeface="Calibri" charset="0"/>
              </a:rPr>
              <a:t>1</a:t>
            </a:r>
          </a:p>
        </p:txBody>
      </p:sp>
      <p:sp>
        <p:nvSpPr>
          <p:cNvPr id="6149" name="TextBox 112"/>
          <p:cNvSpPr>
            <a:spLocks noChangeArrowheads="1"/>
          </p:cNvSpPr>
          <p:nvPr/>
        </p:nvSpPr>
        <p:spPr bwMode="auto">
          <a:xfrm>
            <a:off x="2659063" y="3067051"/>
            <a:ext cx="330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b="1">
                <a:solidFill>
                  <a:schemeClr val="bg1"/>
                </a:solidFill>
                <a:cs typeface="Arial Unicode MS" charset="0"/>
                <a:sym typeface="Calibri" charset="0"/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12192000" cy="1081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153" name="TextBox 18"/>
          <p:cNvSpPr txBox="1">
            <a:spLocks noChangeArrowheads="1"/>
          </p:cNvSpPr>
          <p:nvPr/>
        </p:nvSpPr>
        <p:spPr bwMode="auto">
          <a:xfrm>
            <a:off x="209550" y="403227"/>
            <a:ext cx="7127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>
                <a:latin typeface="Segoe UI" charset="0"/>
                <a:ea typeface="Adobe Gothic Std B" charset="0"/>
                <a:cs typeface="Segoe UI" charset="0"/>
              </a:rPr>
              <a:t>BARANG DILARANG EKSPOR</a:t>
            </a:r>
          </a:p>
        </p:txBody>
      </p:sp>
      <p:sp>
        <p:nvSpPr>
          <p:cNvPr id="6156" name="TextBox 112"/>
          <p:cNvSpPr>
            <a:spLocks noChangeArrowheads="1"/>
          </p:cNvSpPr>
          <p:nvPr/>
        </p:nvSpPr>
        <p:spPr bwMode="auto">
          <a:xfrm>
            <a:off x="4494214" y="4024314"/>
            <a:ext cx="3286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b="1">
                <a:solidFill>
                  <a:schemeClr val="bg1"/>
                </a:solidFill>
                <a:cs typeface="Arial Unicode MS" charset="0"/>
                <a:sym typeface="Calibri" charset="0"/>
              </a:rPr>
              <a:t>1</a:t>
            </a:r>
          </a:p>
        </p:txBody>
      </p:sp>
      <p:sp>
        <p:nvSpPr>
          <p:cNvPr id="6157" name="TextBox 112"/>
          <p:cNvSpPr>
            <a:spLocks noChangeArrowheads="1"/>
          </p:cNvSpPr>
          <p:nvPr/>
        </p:nvSpPr>
        <p:spPr bwMode="auto">
          <a:xfrm>
            <a:off x="4476751" y="5184776"/>
            <a:ext cx="330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b="1">
                <a:solidFill>
                  <a:schemeClr val="bg1"/>
                </a:solidFill>
                <a:cs typeface="Arial Unicode MS" charset="0"/>
                <a:sym typeface="Calibri" charset="0"/>
              </a:rPr>
              <a:t>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7382" y="2781491"/>
            <a:ext cx="5106768" cy="350075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699268" y="3038659"/>
            <a:ext cx="4362996" cy="85531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buFont typeface="Arial" pitchFamily="34" charset="0"/>
              <a:buNone/>
              <a:defRPr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+mn-ea"/>
                <a:cs typeface="Arial" pitchFamily="34" charset="0"/>
              </a:rPr>
              <a:t>Barang </a:t>
            </a:r>
            <a:r>
              <a:rPr lang="en-US" sz="2000" b="1" dirty="0" err="1">
                <a:solidFill>
                  <a:schemeClr val="bg1"/>
                </a:solidFill>
                <a:latin typeface="Calibri" pitchFamily="34" charset="0"/>
                <a:ea typeface="+mn-ea"/>
                <a:cs typeface="Arial" pitchFamily="34" charset="0"/>
              </a:rPr>
              <a:t>Dilarang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+mn-ea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libri" pitchFamily="34" charset="0"/>
                <a:ea typeface="+mn-ea"/>
                <a:cs typeface="Arial" pitchFamily="34" charset="0"/>
              </a:rPr>
              <a:t>Ekspor</a:t>
            </a:r>
            <a:endParaRPr lang="en-US" sz="2000" b="1" dirty="0">
              <a:solidFill>
                <a:schemeClr val="bg1"/>
              </a:solidFill>
              <a:latin typeface="Calibri" pitchFamily="34" charset="0"/>
              <a:ea typeface="+mn-ea"/>
              <a:cs typeface="Arial" pitchFamily="34" charset="0"/>
            </a:endParaRPr>
          </a:p>
          <a:p>
            <a:pPr algn="ctr" eaLnBrk="1" hangingPunct="1">
              <a:buFont typeface="Arial" pitchFamily="34" charset="0"/>
              <a:buNone/>
              <a:defRPr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+mn-ea"/>
                <a:cs typeface="Arial" pitchFamily="34" charset="0"/>
              </a:rPr>
              <a:t> bidang Kehutanan</a:t>
            </a:r>
            <a:endParaRPr lang="en-US" altLang="en-US" sz="1600" dirty="0">
              <a:solidFill>
                <a:schemeClr val="bg1"/>
              </a:solidFill>
              <a:latin typeface="Calibri" pitchFamily="34" charset="0"/>
              <a:ea typeface="+mn-ea"/>
              <a:cs typeface="Arial" pitchFamily="34" charset="0"/>
            </a:endParaRPr>
          </a:p>
          <a:p>
            <a:pPr algn="ctr" eaLnBrk="1" hangingPunct="1">
              <a:buFont typeface="Arial" pitchFamily="34" charset="0"/>
              <a:buNone/>
              <a:defRPr/>
            </a:pPr>
            <a:endParaRPr lang="en-US" sz="1600" b="1" dirty="0">
              <a:latin typeface="Calibri" pitchFamily="34" charset="0"/>
              <a:ea typeface="+mn-ea"/>
              <a:cs typeface="Arial" pitchFamily="34" charset="0"/>
            </a:endParaRPr>
          </a:p>
        </p:txBody>
      </p:sp>
      <p:pic>
        <p:nvPicPr>
          <p:cNvPr id="6161" name="Picture 6" descr="95 Persen produk kayu ringan Indonesia dikirim ke China | merdek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247" y="5438340"/>
            <a:ext cx="5969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8" name="Picture 2" descr="Tergerus dengan Perkembangan Zaman, Kerajinan Rotan Terancam Tergil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75" y="4278651"/>
            <a:ext cx="5969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9" name="TextBox 15"/>
          <p:cNvSpPr txBox="1">
            <a:spLocks noChangeArrowheads="1"/>
          </p:cNvSpPr>
          <p:nvPr/>
        </p:nvSpPr>
        <p:spPr bwMode="auto">
          <a:xfrm>
            <a:off x="2140062" y="4248490"/>
            <a:ext cx="8769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/>
              <a:t>ROTAN</a:t>
            </a:r>
          </a:p>
        </p:txBody>
      </p:sp>
      <p:sp>
        <p:nvSpPr>
          <p:cNvPr id="6170" name="TextBox 16"/>
          <p:cNvSpPr txBox="1">
            <a:spLocks noChangeArrowheads="1"/>
          </p:cNvSpPr>
          <p:nvPr/>
        </p:nvSpPr>
        <p:spPr bwMode="auto">
          <a:xfrm>
            <a:off x="2025763" y="4527890"/>
            <a:ext cx="19891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>
                <a:latin typeface="Arial" charset="0"/>
                <a:ea typeface="SimSun" charset="0"/>
                <a:cs typeface="SimSun" charset="0"/>
                <a:sym typeface="Arial" charset="0"/>
              </a:rPr>
              <a:t>Jumlah kode HS : 5</a:t>
            </a:r>
            <a:endParaRPr lang="en-US" sz="2400">
              <a:ea typeface="SimSun" charset="0"/>
              <a:cs typeface="SimSun" charset="0"/>
              <a:sym typeface="MS PGothic" charset="0"/>
            </a:endParaRPr>
          </a:p>
        </p:txBody>
      </p:sp>
      <p:sp>
        <p:nvSpPr>
          <p:cNvPr id="6171" name="TextBox 15"/>
          <p:cNvSpPr txBox="1">
            <a:spLocks noChangeArrowheads="1"/>
          </p:cNvSpPr>
          <p:nvPr/>
        </p:nvSpPr>
        <p:spPr bwMode="auto">
          <a:xfrm>
            <a:off x="2246797" y="5316104"/>
            <a:ext cx="11743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/>
              <a:t>KAYU LOG</a:t>
            </a:r>
          </a:p>
        </p:txBody>
      </p:sp>
      <p:sp>
        <p:nvSpPr>
          <p:cNvPr id="6172" name="TextBox 16"/>
          <p:cNvSpPr txBox="1">
            <a:spLocks noChangeArrowheads="1"/>
          </p:cNvSpPr>
          <p:nvPr/>
        </p:nvSpPr>
        <p:spPr bwMode="auto">
          <a:xfrm>
            <a:off x="2164246" y="5654240"/>
            <a:ext cx="19891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 dirty="0" err="1">
                <a:latin typeface="Arial" charset="0"/>
                <a:ea typeface="SimSun" charset="0"/>
                <a:cs typeface="SimSun" charset="0"/>
                <a:sym typeface="Arial" charset="0"/>
              </a:rPr>
              <a:t>Jumlah</a:t>
            </a:r>
            <a:r>
              <a:rPr lang="en-US" sz="1400" dirty="0">
                <a:latin typeface="Arial" charset="0"/>
                <a:ea typeface="SimSun" charset="0"/>
                <a:cs typeface="SimSun" charset="0"/>
                <a:sym typeface="Arial" charset="0"/>
              </a:rPr>
              <a:t> </a:t>
            </a:r>
            <a:r>
              <a:rPr lang="en-US" sz="1400" dirty="0" err="1">
                <a:latin typeface="Arial" charset="0"/>
                <a:ea typeface="SimSun" charset="0"/>
                <a:cs typeface="SimSun" charset="0"/>
                <a:sym typeface="Arial" charset="0"/>
              </a:rPr>
              <a:t>kode</a:t>
            </a:r>
            <a:r>
              <a:rPr lang="en-US" sz="1400" dirty="0">
                <a:latin typeface="Arial" charset="0"/>
                <a:ea typeface="SimSun" charset="0"/>
                <a:cs typeface="SimSun" charset="0"/>
                <a:sym typeface="Arial" charset="0"/>
              </a:rPr>
              <a:t> HS : 102</a:t>
            </a:r>
            <a:endParaRPr lang="en-US" sz="2400" dirty="0">
              <a:ea typeface="SimSun" charset="0"/>
              <a:cs typeface="SimSun" charset="0"/>
              <a:sym typeface="MS PGothic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205318B-0C26-4145-9D27-5544E39C74C0}"/>
              </a:ext>
            </a:extLst>
          </p:cNvPr>
          <p:cNvSpPr txBox="1"/>
          <p:nvPr/>
        </p:nvSpPr>
        <p:spPr>
          <a:xfrm>
            <a:off x="327382" y="1274420"/>
            <a:ext cx="5209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Menteri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Dilarang</a:t>
            </a:r>
            <a:r>
              <a:rPr lang="en-US" dirty="0"/>
              <a:t> </a:t>
            </a:r>
            <a:r>
              <a:rPr lang="en-US" dirty="0" err="1"/>
              <a:t>Ekspor</a:t>
            </a:r>
            <a:r>
              <a:rPr lang="en-US" dirty="0"/>
              <a:t> yang </a:t>
            </a:r>
            <a:r>
              <a:rPr lang="en-US" dirty="0" err="1"/>
              <a:t>didalamnya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Kehutanan</a:t>
            </a:r>
            <a:r>
              <a:rPr lang="en-US" dirty="0"/>
              <a:t>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tercantum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lampiran</a:t>
            </a:r>
            <a:r>
              <a:rPr lang="en-US" dirty="0"/>
              <a:t> I </a:t>
            </a:r>
            <a:r>
              <a:rPr lang="en-US" dirty="0" err="1"/>
              <a:t>Permendag</a:t>
            </a:r>
            <a:r>
              <a:rPr lang="en-US" dirty="0"/>
              <a:t> No. 18 </a:t>
            </a:r>
            <a:r>
              <a:rPr lang="en-US" dirty="0" err="1"/>
              <a:t>Tahun</a:t>
            </a:r>
            <a:r>
              <a:rPr lang="en-US" dirty="0"/>
              <a:t> 2021.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B8CEAB5-2AEE-7742-9C2A-23C57C84A492}"/>
              </a:ext>
            </a:extLst>
          </p:cNvPr>
          <p:cNvSpPr/>
          <p:nvPr/>
        </p:nvSpPr>
        <p:spPr>
          <a:xfrm>
            <a:off x="0" y="6515410"/>
            <a:ext cx="12192001" cy="352826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>
              <a:spcBef>
                <a:spcPts val="215"/>
              </a:spcBef>
            </a:pPr>
            <a:r>
              <a:rPr lang="en-GB" sz="1867" b="1" spc="-5" dirty="0">
                <a:solidFill>
                  <a:schemeClr val="bg1"/>
                </a:solidFill>
              </a:rPr>
              <a:t>Kementerian </a:t>
            </a:r>
            <a:r>
              <a:rPr lang="en-GB" sz="1867" b="1" spc="-5" dirty="0" err="1">
                <a:solidFill>
                  <a:schemeClr val="bg1"/>
                </a:solidFill>
              </a:rPr>
              <a:t>Perdagangan</a:t>
            </a:r>
            <a:r>
              <a:rPr lang="en-GB" sz="1867" b="1" spc="-5" dirty="0">
                <a:solidFill>
                  <a:schemeClr val="bg1"/>
                </a:solidFill>
              </a:rPr>
              <a:t> </a:t>
            </a:r>
            <a:r>
              <a:rPr lang="en-GB" sz="1867" b="1" spc="-5" dirty="0" err="1">
                <a:solidFill>
                  <a:schemeClr val="bg1"/>
                </a:solidFill>
              </a:rPr>
              <a:t>Republik</a:t>
            </a:r>
            <a:r>
              <a:rPr lang="en-GB" sz="1867" b="1" spc="-5" dirty="0">
                <a:solidFill>
                  <a:schemeClr val="bg1"/>
                </a:solidFill>
              </a:rPr>
              <a:t> Indonesia | www.kemendag.go.id/</a:t>
            </a:r>
          </a:p>
        </p:txBody>
      </p:sp>
      <p:sp>
        <p:nvSpPr>
          <p:cNvPr id="44" name="Flowchart: Manual Operation 6">
            <a:extLst>
              <a:ext uri="{FF2B5EF4-FFF2-40B4-BE49-F238E27FC236}">
                <a16:creationId xmlns:a16="http://schemas.microsoft.com/office/drawing/2014/main" id="{84995296-0F89-B448-B50A-C5D7FC0AB83C}"/>
              </a:ext>
            </a:extLst>
          </p:cNvPr>
          <p:cNvSpPr/>
          <p:nvPr/>
        </p:nvSpPr>
        <p:spPr>
          <a:xfrm>
            <a:off x="10853138" y="6436236"/>
            <a:ext cx="729599" cy="352826"/>
          </a:xfrm>
          <a:prstGeom prst="flowChartManualOperati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8A4C14AE-8EF2-DC4C-B130-4DA7BFBB1297}"/>
              </a:ext>
            </a:extLst>
          </p:cNvPr>
          <p:cNvSpPr txBox="1">
            <a:spLocks/>
          </p:cNvSpPr>
          <p:nvPr/>
        </p:nvSpPr>
        <p:spPr>
          <a:xfrm>
            <a:off x="8610600" y="6415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4</a:t>
            </a:fld>
            <a:endParaRPr lang="en-ID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F8B6A5D-2058-D442-B440-8E4A1F1328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774739"/>
              </p:ext>
            </p:extLst>
          </p:nvPr>
        </p:nvGraphicFramePr>
        <p:xfrm>
          <a:off x="6240220" y="1573090"/>
          <a:ext cx="5721480" cy="47091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13096">
                  <a:extLst>
                    <a:ext uri="{9D8B030D-6E8A-4147-A177-3AD203B41FA5}">
                      <a16:colId xmlns:a16="http://schemas.microsoft.com/office/drawing/2014/main" val="3140834440"/>
                    </a:ext>
                  </a:extLst>
                </a:gridCol>
                <a:gridCol w="744302">
                  <a:extLst>
                    <a:ext uri="{9D8B030D-6E8A-4147-A177-3AD203B41FA5}">
                      <a16:colId xmlns:a16="http://schemas.microsoft.com/office/drawing/2014/main" val="1559256967"/>
                    </a:ext>
                  </a:extLst>
                </a:gridCol>
                <a:gridCol w="3968961">
                  <a:extLst>
                    <a:ext uri="{9D8B030D-6E8A-4147-A177-3AD203B41FA5}">
                      <a16:colId xmlns:a16="http://schemas.microsoft.com/office/drawing/2014/main" val="990252577"/>
                    </a:ext>
                  </a:extLst>
                </a:gridCol>
                <a:gridCol w="695121">
                  <a:extLst>
                    <a:ext uri="{9D8B030D-6E8A-4147-A177-3AD203B41FA5}">
                      <a16:colId xmlns:a16="http://schemas.microsoft.com/office/drawing/2014/main" val="4046512763"/>
                    </a:ext>
                  </a:extLst>
                </a:gridCol>
              </a:tblGrid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err="1"/>
                        <a:t>Pos</a:t>
                      </a:r>
                      <a:r>
                        <a:rPr lang="en-US" sz="700" dirty="0"/>
                        <a:t> Tarif/HS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err="1"/>
                        <a:t>Uraian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Barang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err="1"/>
                        <a:t>Keterangan</a:t>
                      </a:r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123395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1401.20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- Rotan: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013099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1401.20.10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-- </a:t>
                      </a:r>
                      <a:r>
                        <a:rPr lang="en-US" sz="700" dirty="0" err="1"/>
                        <a:t>Utuh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310919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-- Inti </a:t>
                      </a:r>
                      <a:r>
                        <a:rPr lang="en-US" sz="700" dirty="0" err="1"/>
                        <a:t>terbagi</a:t>
                      </a:r>
                      <a:r>
                        <a:rPr lang="en-US" sz="700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344755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1401.20.21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--- Diameter </a:t>
                      </a:r>
                      <a:r>
                        <a:rPr lang="en-US" sz="700" dirty="0" err="1"/>
                        <a:t>tidak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melebihi</a:t>
                      </a:r>
                      <a:r>
                        <a:rPr lang="en-US" sz="700" dirty="0"/>
                        <a:t> 12 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515808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1401.20.29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--- Lain-lain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392563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1401.20.30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-- </a:t>
                      </a:r>
                      <a:r>
                        <a:rPr lang="en-US" sz="700" dirty="0" err="1"/>
                        <a:t>Kulit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terbagi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886934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1401.20.90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-- Lain-lain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217824"/>
                  </a:ext>
                </a:extLst>
              </a:tr>
              <a:tr h="298580">
                <a:tc>
                  <a:txBody>
                    <a:bodyPr/>
                    <a:lstStyle/>
                    <a:p>
                      <a:r>
                        <a:rPr lang="en-US" sz="7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Ex 4403.11.10 </a:t>
                      </a:r>
                      <a:r>
                        <a:rPr lang="en-US" sz="700" dirty="0" err="1"/>
                        <a:t>s.d</a:t>
                      </a:r>
                      <a:r>
                        <a:rPr lang="en-US" sz="700" dirty="0"/>
                        <a:t> ex 4403.99.90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err="1"/>
                        <a:t>Kayu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kasar</a:t>
                      </a:r>
                      <a:r>
                        <a:rPr lang="en-US" sz="700" dirty="0"/>
                        <a:t>, </a:t>
                      </a:r>
                      <a:r>
                        <a:rPr lang="en-US" sz="700" dirty="0" err="1"/>
                        <a:t>dikuliti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atau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dihilangkan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getahnya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maupun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tidak</a:t>
                      </a:r>
                      <a:r>
                        <a:rPr lang="en-US" sz="700" dirty="0"/>
                        <a:t>, </a:t>
                      </a:r>
                      <a:r>
                        <a:rPr lang="en-US" sz="700" dirty="0" err="1"/>
                        <a:t>atau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dibentuk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bujur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sangkar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secara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kasar</a:t>
                      </a:r>
                      <a:r>
                        <a:rPr lang="en-US" sz="700" dirty="0"/>
                        <a:t>, </a:t>
                      </a:r>
                      <a:r>
                        <a:rPr lang="en-US" sz="700" dirty="0" err="1"/>
                        <a:t>kecuali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jenis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gaharu</a:t>
                      </a:r>
                      <a:r>
                        <a:rPr lang="en-US" sz="700" dirty="0"/>
                        <a:t> (</a:t>
                      </a:r>
                      <a:r>
                        <a:rPr lang="en-US" sz="700" i="1" dirty="0" err="1"/>
                        <a:t>Aquilaria</a:t>
                      </a:r>
                      <a:r>
                        <a:rPr lang="en-US" sz="700" i="1" dirty="0"/>
                        <a:t> filaria, </a:t>
                      </a:r>
                      <a:r>
                        <a:rPr lang="en-US" sz="700" i="1" dirty="0" err="1"/>
                        <a:t>Aquilaria</a:t>
                      </a:r>
                      <a:r>
                        <a:rPr lang="en-US" sz="700" i="1" dirty="0"/>
                        <a:t> </a:t>
                      </a:r>
                      <a:r>
                        <a:rPr lang="en-US" sz="700" i="1" dirty="0" err="1"/>
                        <a:t>malaccensis</a:t>
                      </a:r>
                      <a:r>
                        <a:rPr lang="en-US" sz="700" i="1" dirty="0"/>
                        <a:t>, </a:t>
                      </a:r>
                      <a:r>
                        <a:rPr lang="en-US" sz="700" i="1" dirty="0" err="1"/>
                        <a:t>Gyrinops</a:t>
                      </a:r>
                      <a:r>
                        <a:rPr lang="en-US" sz="700" i="1" dirty="0"/>
                        <a:t> </a:t>
                      </a:r>
                      <a:r>
                        <a:rPr lang="en-US" sz="700" i="1" dirty="0" err="1"/>
                        <a:t>versteegi</a:t>
                      </a:r>
                      <a:r>
                        <a:rPr lang="en-US" sz="700" dirty="0" err="1"/>
                        <a:t>i</a:t>
                      </a:r>
                      <a:r>
                        <a:rPr lang="en-US" sz="700" dirty="0"/>
                        <a:t>), </a:t>
                      </a:r>
                      <a:r>
                        <a:rPr lang="en-US" sz="700" dirty="0" err="1"/>
                        <a:t>gaharu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buaya</a:t>
                      </a:r>
                      <a:r>
                        <a:rPr lang="en-US" sz="700" dirty="0"/>
                        <a:t> (</a:t>
                      </a:r>
                      <a:r>
                        <a:rPr lang="en-US" sz="700" i="1" dirty="0" err="1"/>
                        <a:t>Aetoxylon</a:t>
                      </a:r>
                      <a:r>
                        <a:rPr lang="en-US" sz="700" i="1" dirty="0"/>
                        <a:t> </a:t>
                      </a:r>
                      <a:r>
                        <a:rPr lang="en-US" sz="700" i="1" dirty="0" err="1"/>
                        <a:t>sympetatum</a:t>
                      </a:r>
                      <a:r>
                        <a:rPr lang="en-US" sz="700" dirty="0"/>
                        <a:t>) </a:t>
                      </a:r>
                      <a:r>
                        <a:rPr lang="en-US" sz="700" dirty="0" err="1"/>
                        <a:t>dan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akar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laka</a:t>
                      </a:r>
                      <a:r>
                        <a:rPr lang="en-US" sz="700" dirty="0"/>
                        <a:t> (</a:t>
                      </a:r>
                      <a:r>
                        <a:rPr lang="en-US" sz="700" i="1" dirty="0" err="1"/>
                        <a:t>Dalbergia</a:t>
                      </a:r>
                      <a:r>
                        <a:rPr lang="en-US" sz="700" i="1" dirty="0"/>
                        <a:t> </a:t>
                      </a:r>
                      <a:r>
                        <a:rPr lang="en-US" sz="700" i="1" dirty="0" err="1"/>
                        <a:t>parviflora</a:t>
                      </a:r>
                      <a:r>
                        <a:rPr lang="en-US" sz="700" dirty="0"/>
                        <a:t>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503128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ex 4404.10.00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700" dirty="0" err="1"/>
                        <a:t>Kayu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simpai</a:t>
                      </a:r>
                      <a:r>
                        <a:rPr lang="en-US" sz="700" dirty="0"/>
                        <a:t>; </a:t>
                      </a:r>
                      <a:r>
                        <a:rPr lang="en-US" sz="700" dirty="0" err="1"/>
                        <a:t>galah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belahan</a:t>
                      </a:r>
                      <a:r>
                        <a:rPr lang="en-US" sz="700" dirty="0"/>
                        <a:t>; piles, </a:t>
                      </a:r>
                      <a:r>
                        <a:rPr lang="en-US" sz="700" dirty="0" err="1"/>
                        <a:t>tiang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pancang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tonggak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dari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kayu</a:t>
                      </a:r>
                      <a:r>
                        <a:rPr lang="en-US" sz="700" dirty="0"/>
                        <a:t>, </a:t>
                      </a:r>
                      <a:r>
                        <a:rPr lang="en-US" sz="700" dirty="0" err="1"/>
                        <a:t>runcing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tetapi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tidak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digergaji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memanjang</a:t>
                      </a:r>
                      <a:r>
                        <a:rPr lang="en-US" sz="700" dirty="0"/>
                        <a:t>; </a:t>
                      </a:r>
                      <a:r>
                        <a:rPr lang="en-US" sz="700" dirty="0" err="1"/>
                        <a:t>tongkat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kayu</a:t>
                      </a:r>
                      <a:r>
                        <a:rPr lang="en-US" sz="700" dirty="0"/>
                        <a:t>, </a:t>
                      </a:r>
                      <a:r>
                        <a:rPr lang="en-US" sz="700" dirty="0" err="1"/>
                        <a:t>dipotong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secara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kasar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tetapi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tidak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dibubut</a:t>
                      </a:r>
                      <a:r>
                        <a:rPr lang="en-US" sz="700" dirty="0"/>
                        <a:t>, </a:t>
                      </a:r>
                      <a:r>
                        <a:rPr lang="en-US" sz="700" dirty="0" err="1"/>
                        <a:t>dibengkokkan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atau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dikerjakan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secara</a:t>
                      </a:r>
                      <a:r>
                        <a:rPr lang="en-US" sz="700" dirty="0"/>
                        <a:t> lain, </a:t>
                      </a:r>
                      <a:r>
                        <a:rPr lang="en-US" sz="700" dirty="0" err="1"/>
                        <a:t>cocok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untuk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pembuatan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tongkat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jalan</a:t>
                      </a:r>
                      <a:r>
                        <a:rPr lang="en-US" sz="700" dirty="0"/>
                        <a:t>, paying, </a:t>
                      </a:r>
                      <a:r>
                        <a:rPr lang="en-US" sz="700" dirty="0" err="1"/>
                        <a:t>gagah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perkakas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atau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sejenisnya</a:t>
                      </a:r>
                      <a:r>
                        <a:rPr lang="en-US" sz="700" dirty="0"/>
                        <a:t>.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220413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4404.20.90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846655"/>
                  </a:ext>
                </a:extLst>
              </a:tr>
              <a:tr h="298580"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44.06</a:t>
                      </a:r>
                      <a:endParaRPr lang="en-US" sz="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err="1"/>
                        <a:t>Bantalan</a:t>
                      </a:r>
                      <a:r>
                        <a:rPr lang="en-US" sz="700" dirty="0"/>
                        <a:t> (</a:t>
                      </a:r>
                      <a:r>
                        <a:rPr lang="en-US" sz="700" i="1" dirty="0"/>
                        <a:t>cross-tie</a:t>
                      </a:r>
                      <a:r>
                        <a:rPr lang="en-US" sz="700" dirty="0"/>
                        <a:t>) </a:t>
                      </a:r>
                      <a:r>
                        <a:rPr lang="en-US" sz="700" dirty="0" err="1"/>
                        <a:t>rel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kereta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api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atau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trem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dari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kayu</a:t>
                      </a:r>
                      <a:r>
                        <a:rPr lang="en-US" sz="700" dirty="0"/>
                        <a:t>.</a:t>
                      </a:r>
                    </a:p>
                    <a:p>
                      <a:r>
                        <a:rPr lang="en-US" sz="700" dirty="0"/>
                        <a:t>- </a:t>
                      </a:r>
                      <a:r>
                        <a:rPr lang="en-US" sz="700" dirty="0" err="1"/>
                        <a:t>Tidak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diresapi</a:t>
                      </a:r>
                      <a:r>
                        <a:rPr lang="en-US" sz="700" dirty="0"/>
                        <a:t> :</a:t>
                      </a:r>
                      <a:endParaRPr lang="en-US" sz="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912280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4406.11.00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-- </a:t>
                      </a:r>
                      <a:r>
                        <a:rPr lang="en-US" sz="700" dirty="0" err="1"/>
                        <a:t>Pohon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jenis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konifera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637805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10.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4406.12.00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-- </a:t>
                      </a:r>
                      <a:r>
                        <a:rPr lang="en-US" sz="700" dirty="0" err="1"/>
                        <a:t>Pohon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selain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jenis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konifera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265364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- Lain-lain: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351676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11.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4406.91.00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-- </a:t>
                      </a:r>
                      <a:r>
                        <a:rPr lang="en-US" sz="700" dirty="0" err="1"/>
                        <a:t>Pohon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jenis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konifera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63528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12.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4406.92.00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-- </a:t>
                      </a:r>
                      <a:r>
                        <a:rPr lang="en-US" sz="700" dirty="0" err="1"/>
                        <a:t>Pohon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selain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jenis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konifera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645254"/>
                  </a:ext>
                </a:extLst>
              </a:tr>
              <a:tr h="298580">
                <a:tc>
                  <a:txBody>
                    <a:bodyPr/>
                    <a:lstStyle/>
                    <a:p>
                      <a:r>
                        <a:rPr lang="en-US" sz="700" dirty="0"/>
                        <a:t>13.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ex 4407.11.00 </a:t>
                      </a:r>
                      <a:r>
                        <a:rPr lang="en-US" sz="700" dirty="0" err="1"/>
                        <a:t>s.d</a:t>
                      </a:r>
                      <a:r>
                        <a:rPr lang="en-US" sz="700" dirty="0"/>
                        <a:t> ex 4407.99.90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err="1"/>
                        <a:t>Kayu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digergaji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atau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dibelah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memanjang</a:t>
                      </a:r>
                      <a:r>
                        <a:rPr lang="en-US" sz="700" dirty="0"/>
                        <a:t>, </a:t>
                      </a:r>
                      <a:r>
                        <a:rPr lang="en-US" sz="700" dirty="0" err="1"/>
                        <a:t>diiris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atau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dikuliti</a:t>
                      </a:r>
                      <a:r>
                        <a:rPr lang="en-US" sz="700" dirty="0"/>
                        <a:t>, </a:t>
                      </a:r>
                      <a:r>
                        <a:rPr lang="en-US" sz="700" dirty="0" err="1"/>
                        <a:t>diketam</a:t>
                      </a:r>
                      <a:r>
                        <a:rPr lang="en-US" sz="700" dirty="0"/>
                        <a:t>, </a:t>
                      </a:r>
                      <a:r>
                        <a:rPr lang="en-US" sz="700" dirty="0" err="1"/>
                        <a:t>diampelas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atau</a:t>
                      </a:r>
                      <a:r>
                        <a:rPr lang="en-US" sz="700" dirty="0"/>
                        <a:t> end- jointed </a:t>
                      </a:r>
                      <a:r>
                        <a:rPr lang="en-US" sz="700" dirty="0" err="1"/>
                        <a:t>maupun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tidak</a:t>
                      </a:r>
                      <a:r>
                        <a:rPr lang="en-US" sz="700" dirty="0"/>
                        <a:t>, </a:t>
                      </a:r>
                      <a:r>
                        <a:rPr lang="en-US" sz="700" dirty="0" err="1"/>
                        <a:t>dengan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ketebalan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melebihi</a:t>
                      </a:r>
                      <a:r>
                        <a:rPr lang="en-US" sz="700" dirty="0"/>
                        <a:t> 6 mm, </a:t>
                      </a:r>
                      <a:r>
                        <a:rPr lang="en-US" sz="700" dirty="0" err="1"/>
                        <a:t>selain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barang</a:t>
                      </a:r>
                      <a:r>
                        <a:rPr lang="en-US" sz="700" dirty="0"/>
                        <a:t> yang </a:t>
                      </a:r>
                      <a:r>
                        <a:rPr lang="en-US" sz="700" dirty="0" err="1"/>
                        <a:t>diatur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dalam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Peraturan</a:t>
                      </a:r>
                      <a:r>
                        <a:rPr lang="en-US" sz="700" dirty="0"/>
                        <a:t> Menteri </a:t>
                      </a:r>
                      <a:r>
                        <a:rPr lang="en-US" sz="700" dirty="0" err="1"/>
                        <a:t>Perdagangan</a:t>
                      </a:r>
                      <a:r>
                        <a:rPr lang="en-US" sz="700" dirty="0"/>
                        <a:t> yang </a:t>
                      </a:r>
                      <a:r>
                        <a:rPr lang="en-US" sz="700" dirty="0" err="1"/>
                        <a:t>mengatur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mengenai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kebijakan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pengaturan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ekspor</a:t>
                      </a:r>
                      <a:r>
                        <a:rPr lang="en-US" sz="7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3204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14.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Ex 4420.90.90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700" dirty="0" err="1"/>
                        <a:t>Kayu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dalam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bentuk</a:t>
                      </a:r>
                      <a:r>
                        <a:rPr lang="en-US" sz="700" dirty="0"/>
                        <a:t> log </a:t>
                      </a:r>
                      <a:r>
                        <a:rPr lang="en-US" sz="700" dirty="0" err="1"/>
                        <a:t>atau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kayu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pacakan</a:t>
                      </a:r>
                      <a:r>
                        <a:rPr lang="en-US" sz="700" dirty="0"/>
                        <a:t> yang </a:t>
                      </a:r>
                      <a:r>
                        <a:rPr lang="en-US" sz="700" dirty="0" err="1"/>
                        <a:t>telah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dikerjakan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lebih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lanjut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pada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bagian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luarnya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secara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sederhana</a:t>
                      </a:r>
                      <a:r>
                        <a:rPr lang="en-US" sz="700" dirty="0"/>
                        <a:t>, </a:t>
                      </a:r>
                      <a:r>
                        <a:rPr lang="en-US" sz="700" dirty="0" err="1"/>
                        <a:t>diukir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atau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diulir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secara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halus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atau</a:t>
                      </a:r>
                      <a:r>
                        <a:rPr lang="en-US" sz="700" dirty="0"/>
                        <a:t> tipis, </a:t>
                      </a:r>
                      <a:r>
                        <a:rPr lang="en-US" sz="700" dirty="0" err="1"/>
                        <a:t>dicat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atau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dilukis</a:t>
                      </a:r>
                      <a:r>
                        <a:rPr lang="en-US" sz="700" dirty="0"/>
                        <a:t>, </a:t>
                      </a:r>
                      <a:r>
                        <a:rPr lang="en-US" sz="700" dirty="0" err="1"/>
                        <a:t>tidak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mempunyai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nilai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tambah</a:t>
                      </a:r>
                      <a:r>
                        <a:rPr lang="en-US" sz="700" dirty="0"/>
                        <a:t> yang </a:t>
                      </a:r>
                      <a:r>
                        <a:rPr lang="en-US" sz="700" dirty="0" err="1"/>
                        <a:t>signifikan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tidak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ada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perubahan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bentuk</a:t>
                      </a:r>
                      <a:r>
                        <a:rPr lang="en-US" sz="700" dirty="0"/>
                        <a:t> yang </a:t>
                      </a:r>
                      <a:r>
                        <a:rPr lang="en-US" sz="700" dirty="0" err="1"/>
                        <a:t>signifikan</a:t>
                      </a:r>
                      <a:r>
                        <a:rPr lang="en-US" sz="700" dirty="0"/>
                        <a:t>.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014364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ex 4421.99.99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468782"/>
                  </a:ext>
                </a:extLst>
              </a:tr>
              <a:tr h="194077">
                <a:tc>
                  <a:txBody>
                    <a:bodyPr/>
                    <a:lstStyle/>
                    <a:p>
                      <a:r>
                        <a:rPr lang="en-US" sz="700" dirty="0"/>
                        <a:t>16.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ex 9702.00.00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186932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360D0724-9516-0A44-9EBE-2712E523D4B0}"/>
              </a:ext>
            </a:extLst>
          </p:cNvPr>
          <p:cNvSpPr txBox="1"/>
          <p:nvPr/>
        </p:nvSpPr>
        <p:spPr>
          <a:xfrm>
            <a:off x="6131832" y="1179934"/>
            <a:ext cx="3119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Lampiran I (</a:t>
            </a:r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Kehutanan</a:t>
            </a:r>
            <a:r>
              <a:rPr lang="en-US" b="1" dirty="0"/>
              <a:t>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FBCC8E7-4B2A-1341-A387-22BAFB22FF9D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450095" y="-52470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21672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FFA0EC-9664-4EDF-B02F-0875D82625AC}"/>
              </a:ext>
            </a:extLst>
          </p:cNvPr>
          <p:cNvSpPr/>
          <p:nvPr/>
        </p:nvSpPr>
        <p:spPr>
          <a:xfrm>
            <a:off x="6984460" y="1469731"/>
            <a:ext cx="5004505" cy="45449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B7A83A7-C2DC-46D2-81ED-891F43E9489E}"/>
              </a:ext>
            </a:extLst>
          </p:cNvPr>
          <p:cNvGrpSpPr/>
          <p:nvPr/>
        </p:nvGrpSpPr>
        <p:grpSpPr>
          <a:xfrm>
            <a:off x="0" y="6436236"/>
            <a:ext cx="12192001" cy="432000"/>
            <a:chOff x="-550318" y="3803162"/>
            <a:chExt cx="9144000" cy="367445"/>
          </a:xfrm>
          <a:solidFill>
            <a:srgbClr val="44546A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409D76-8214-4CAC-BAB4-657A70C9A15C}"/>
                </a:ext>
              </a:extLst>
            </p:cNvPr>
            <p:cNvSpPr/>
            <p:nvPr/>
          </p:nvSpPr>
          <p:spPr>
            <a:xfrm>
              <a:off x="-550318" y="3870505"/>
              <a:ext cx="9144000" cy="3001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algn="ctr">
                <a:spcBef>
                  <a:spcPts val="215"/>
                </a:spcBef>
              </a:pPr>
              <a:r>
                <a:rPr lang="en-GB" sz="1867" b="1" spc="-5" dirty="0">
                  <a:solidFill>
                    <a:schemeClr val="bg1"/>
                  </a:solidFill>
                </a:rPr>
                <a:t>Kementerian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Perdagangan</a:t>
              </a:r>
              <a:r>
                <a:rPr lang="en-GB" sz="1867" b="1" spc="-5" dirty="0">
                  <a:solidFill>
                    <a:schemeClr val="bg1"/>
                  </a:solidFill>
                </a:rPr>
                <a:t>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Republik</a:t>
              </a:r>
              <a:r>
                <a:rPr lang="en-GB" sz="1867" b="1" spc="-5" dirty="0">
                  <a:solidFill>
                    <a:schemeClr val="bg1"/>
                  </a:solidFill>
                </a:rPr>
                <a:t> Indonesia | www.kemendag.go.id/</a:t>
              </a:r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3DACFC65-69A2-4475-AD8E-79511F807825}"/>
                </a:ext>
              </a:extLst>
            </p:cNvPr>
            <p:cNvSpPr/>
            <p:nvPr/>
          </p:nvSpPr>
          <p:spPr>
            <a:xfrm>
              <a:off x="7589535" y="3803162"/>
              <a:ext cx="547199" cy="300102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3F731031-8BF5-4621-B74B-3A54EB0FD55F}"/>
              </a:ext>
            </a:extLst>
          </p:cNvPr>
          <p:cNvSpPr txBox="1">
            <a:spLocks/>
          </p:cNvSpPr>
          <p:nvPr/>
        </p:nvSpPr>
        <p:spPr>
          <a:xfrm>
            <a:off x="8599967" y="64368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5</a:t>
            </a:fld>
            <a:endParaRPr lang="en-ID" dirty="0"/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85D17C18-AA5F-47BF-96A9-07AF276B2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459" y="1690526"/>
            <a:ext cx="5004505" cy="67828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b="1" dirty="0" err="1">
                <a:cs typeface="Arial" panose="020B0604020202020204" pitchFamily="34" charset="0"/>
              </a:rPr>
              <a:t>Dokumen</a:t>
            </a:r>
            <a:r>
              <a:rPr lang="en-US" altLang="en-US" sz="1600" b="1" dirty="0">
                <a:cs typeface="Arial" panose="020B0604020202020204" pitchFamily="34" charset="0"/>
              </a:rPr>
              <a:t> V-Legal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b="1" dirty="0" err="1">
                <a:cs typeface="Arial" panose="020B0604020202020204" pitchFamily="34" charset="0"/>
              </a:rPr>
              <a:t>Jumlah</a:t>
            </a:r>
            <a:r>
              <a:rPr lang="en-US" altLang="en-US" sz="1600" b="1" dirty="0">
                <a:cs typeface="Arial" panose="020B0604020202020204" pitchFamily="34" charset="0"/>
              </a:rPr>
              <a:t> </a:t>
            </a:r>
            <a:r>
              <a:rPr lang="en-US" altLang="en-US" sz="1600" b="1" dirty="0" err="1">
                <a:cs typeface="Arial" panose="020B0604020202020204" pitchFamily="34" charset="0"/>
              </a:rPr>
              <a:t>Pos</a:t>
            </a:r>
            <a:r>
              <a:rPr lang="en-US" altLang="en-US" sz="1600" b="1" dirty="0">
                <a:cs typeface="Arial" panose="020B0604020202020204" pitchFamily="34" charset="0"/>
              </a:rPr>
              <a:t> Tarif/HS:  360</a:t>
            </a:r>
            <a:endParaRPr lang="en-US" altLang="en-US" sz="1200" dirty="0"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b="1" dirty="0">
              <a:cs typeface="Arial" panose="020B0604020202020204" pitchFamily="34" charset="0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A0EBE6BC-D054-408C-92AC-8E38C4885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3137" y="2386181"/>
            <a:ext cx="4564715" cy="1742785"/>
          </a:xfrm>
          <a:prstGeom prst="rect">
            <a:avLst/>
          </a:prstGeom>
          <a:noFill/>
          <a:ln>
            <a:noFill/>
          </a:ln>
        </p:spPr>
        <p:txBody>
          <a:bodyPr wrap="square" lIns="0" tIns="16510" rIns="0" bIns="0">
            <a:spAutoFit/>
          </a:bodyPr>
          <a:lstStyle/>
          <a:p>
            <a:pPr marL="358775" indent="-228600" algn="ctr">
              <a:lnSpc>
                <a:spcPct val="90000"/>
              </a:lnSpc>
              <a:spcBef>
                <a:spcPts val="125"/>
              </a:spcBef>
              <a:buFont typeface="Arial" pitchFamily="34" charset="0"/>
              <a:buNone/>
              <a:defRPr/>
            </a:pPr>
            <a:endParaRPr lang="en-US" altLang="en-US" sz="1500" b="1" dirty="0">
              <a:solidFill>
                <a:srgbClr val="001F60"/>
              </a:solidFill>
            </a:endParaRPr>
          </a:p>
          <a:p>
            <a:pPr marL="130175">
              <a:lnSpc>
                <a:spcPct val="90000"/>
              </a:lnSpc>
              <a:spcBef>
                <a:spcPts val="125"/>
              </a:spcBef>
              <a:defRPr/>
            </a:pPr>
            <a:r>
              <a:rPr lang="en-US" altLang="en-US" sz="1500" b="1" dirty="0" err="1">
                <a:solidFill>
                  <a:srgbClr val="001F60"/>
                </a:solidFill>
              </a:rPr>
              <a:t>Penerbit</a:t>
            </a:r>
            <a:r>
              <a:rPr lang="en-US" altLang="en-US" sz="1500" b="1" dirty="0">
                <a:solidFill>
                  <a:srgbClr val="001F60"/>
                </a:solidFill>
              </a:rPr>
              <a:t>: </a:t>
            </a:r>
          </a:p>
          <a:p>
            <a:pPr marL="130175">
              <a:lnSpc>
                <a:spcPct val="90000"/>
              </a:lnSpc>
              <a:spcBef>
                <a:spcPts val="125"/>
              </a:spcBef>
              <a:defRPr/>
            </a:pPr>
            <a:r>
              <a:rPr lang="id-ID" altLang="en-US" sz="1500" dirty="0">
                <a:solidFill>
                  <a:srgbClr val="001F60"/>
                </a:solidFill>
              </a:rPr>
              <a:t>Lembaga Penilai dan Verifikasi Independen (LPVI)</a:t>
            </a:r>
            <a:r>
              <a:rPr lang="en-US" altLang="en-US" sz="1500" dirty="0">
                <a:solidFill>
                  <a:srgbClr val="001F60"/>
                </a:solidFill>
              </a:rPr>
              <a:t>.</a:t>
            </a:r>
          </a:p>
          <a:p>
            <a:pPr marL="115888">
              <a:lnSpc>
                <a:spcPct val="90000"/>
              </a:lnSpc>
              <a:spcBef>
                <a:spcPts val="125"/>
              </a:spcBef>
              <a:defRPr/>
            </a:pPr>
            <a:endParaRPr lang="en-US" altLang="en-US" sz="1500" dirty="0">
              <a:solidFill>
                <a:srgbClr val="001F60"/>
              </a:solidFill>
            </a:endParaRPr>
          </a:p>
          <a:p>
            <a:pPr marL="115888">
              <a:lnSpc>
                <a:spcPct val="90000"/>
              </a:lnSpc>
              <a:spcBef>
                <a:spcPts val="125"/>
              </a:spcBef>
              <a:defRPr/>
            </a:pPr>
            <a:r>
              <a:rPr lang="en-US" altLang="en-US" sz="1500" b="1" dirty="0">
                <a:solidFill>
                  <a:srgbClr val="001F60"/>
                </a:solidFill>
              </a:rPr>
              <a:t>Masa </a:t>
            </a:r>
            <a:r>
              <a:rPr lang="en-US" altLang="en-US" sz="1500" b="1" dirty="0" err="1">
                <a:solidFill>
                  <a:srgbClr val="001F60"/>
                </a:solidFill>
              </a:rPr>
              <a:t>Berlaku</a:t>
            </a:r>
            <a:r>
              <a:rPr lang="en-US" altLang="en-US" sz="1500" b="1" dirty="0">
                <a:solidFill>
                  <a:srgbClr val="001F60"/>
                </a:solidFill>
              </a:rPr>
              <a:t>:</a:t>
            </a:r>
          </a:p>
          <a:p>
            <a:pPr marL="115888" algn="just">
              <a:lnSpc>
                <a:spcPct val="90000"/>
              </a:lnSpc>
              <a:spcBef>
                <a:spcPts val="125"/>
              </a:spcBef>
              <a:defRPr/>
            </a:pPr>
            <a:r>
              <a:rPr lang="sv-SE" altLang="en-US" sz="1500" dirty="0">
                <a:solidFill>
                  <a:srgbClr val="001F60"/>
                </a:solidFill>
              </a:rPr>
              <a:t>Setiap 1 (satu) Dokumen V-Legal hanya dapat dipergunakan untuk 1 (satu) kali penyampaian pemberitahuan pabean ekspor barang.</a:t>
            </a:r>
          </a:p>
        </p:txBody>
      </p:sp>
      <p:sp>
        <p:nvSpPr>
          <p:cNvPr id="31" name="TextBox 25">
            <a:extLst>
              <a:ext uri="{FF2B5EF4-FFF2-40B4-BE49-F238E27FC236}">
                <a16:creationId xmlns:a16="http://schemas.microsoft.com/office/drawing/2014/main" id="{9680021B-3FAC-48D9-9B1E-514376907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5091" y="4249930"/>
            <a:ext cx="4729534" cy="157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158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ts val="125"/>
              </a:spcBef>
              <a:buFontTx/>
              <a:buNone/>
            </a:pPr>
            <a:r>
              <a:rPr lang="sv-SE" altLang="en-US" sz="1500" b="1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Ketentuan</a:t>
            </a:r>
            <a:r>
              <a:rPr lang="sv-SE" altLang="en-US" sz="1500" b="1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sv-SE" altLang="en-US" sz="1500" b="1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Lain</a:t>
            </a:r>
            <a:r>
              <a:rPr lang="sv-SE" altLang="en-US" sz="1500" b="1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:</a:t>
            </a:r>
          </a:p>
          <a:p>
            <a:pPr algn="just">
              <a:lnSpc>
                <a:spcPct val="90000"/>
              </a:lnSpc>
              <a:spcBef>
                <a:spcPts val="125"/>
              </a:spcBef>
              <a:buFontTx/>
              <a:buNone/>
            </a:pP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Terdapat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pemberian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fasilitas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untuk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eksportir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yang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termasuk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kategori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usaha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mikro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,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usaha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kecil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dan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/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atau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usaha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menengah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(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diatur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oleh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kementerian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yang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menyelenggarakan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urusan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pemerintahan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di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bidang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lingkungan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hidup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dan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kehutanan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Calibri" panose="020F0502020204030204" pitchFamily="34" charset="0"/>
              </a:rPr>
              <a:t>).</a:t>
            </a:r>
          </a:p>
          <a:p>
            <a:pPr algn="just">
              <a:lnSpc>
                <a:spcPct val="90000"/>
              </a:lnSpc>
              <a:spcBef>
                <a:spcPts val="125"/>
              </a:spcBef>
              <a:buFontTx/>
              <a:buNone/>
            </a:pPr>
            <a:endParaRPr lang="en-US" altLang="en-US" sz="1500" dirty="0">
              <a:solidFill>
                <a:srgbClr val="001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2" descr="Macam dan Istilah Kayu Olahan | Materialpilihanku">
            <a:extLst>
              <a:ext uri="{FF2B5EF4-FFF2-40B4-BE49-F238E27FC236}">
                <a16:creationId xmlns:a16="http://schemas.microsoft.com/office/drawing/2014/main" id="{D27F88F4-46A1-4D80-BC3C-95DAD3481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64" y="215401"/>
            <a:ext cx="1166403" cy="795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 descr="German Heritage Furniture | Handcrafted Furniture - Chester, IA">
            <a:extLst>
              <a:ext uri="{FF2B5EF4-FFF2-40B4-BE49-F238E27FC236}">
                <a16:creationId xmlns:a16="http://schemas.microsoft.com/office/drawing/2014/main" id="{96C0FF98-4863-4219-B298-1C50E2923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030" y="274353"/>
            <a:ext cx="1757363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73D619-4BF7-4E4A-8404-18A08A4EAEB4}"/>
              </a:ext>
            </a:extLst>
          </p:cNvPr>
          <p:cNvSpPr/>
          <p:nvPr/>
        </p:nvSpPr>
        <p:spPr>
          <a:xfrm>
            <a:off x="172235" y="2279995"/>
            <a:ext cx="6577322" cy="37346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689A5AC-9026-9E49-B2E2-17294CC5B25E}"/>
              </a:ext>
            </a:extLst>
          </p:cNvPr>
          <p:cNvSpPr txBox="1"/>
          <p:nvPr/>
        </p:nvSpPr>
        <p:spPr>
          <a:xfrm>
            <a:off x="728590" y="2927411"/>
            <a:ext cx="51716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3550" lvl="0" indent="-450850">
              <a:buSzPct val="70000"/>
              <a:buFont typeface=".Apple Color Emoji UI"/>
              <a:buChar char="✅"/>
            </a:pPr>
            <a:r>
              <a:rPr lang="en-US" sz="2000" dirty="0" err="1"/>
              <a:t>Terhadap</a:t>
            </a:r>
            <a:r>
              <a:rPr lang="en-US" sz="2000" dirty="0"/>
              <a:t> </a:t>
            </a:r>
            <a:r>
              <a:rPr lang="en-US" sz="2000" dirty="0" err="1"/>
              <a:t>kegiatan</a:t>
            </a:r>
            <a:r>
              <a:rPr lang="en-US" sz="2000" dirty="0"/>
              <a:t> </a:t>
            </a:r>
            <a:r>
              <a:rPr lang="en-US" sz="2000" dirty="0" err="1"/>
              <a:t>Ekspor</a:t>
            </a:r>
            <a:r>
              <a:rPr lang="en-US" sz="2000" dirty="0"/>
              <a:t> </a:t>
            </a:r>
            <a:r>
              <a:rPr lang="en-US" sz="2000" dirty="0" err="1"/>
              <a:t>Produk</a:t>
            </a:r>
            <a:r>
              <a:rPr lang="en-US" sz="2000" dirty="0"/>
              <a:t> </a:t>
            </a:r>
            <a:r>
              <a:rPr lang="en-US" sz="2000" dirty="0" err="1"/>
              <a:t>Industri</a:t>
            </a:r>
            <a:r>
              <a:rPr lang="en-US" sz="2000" dirty="0"/>
              <a:t> </a:t>
            </a:r>
            <a:r>
              <a:rPr lang="en-US" sz="2000" dirty="0" err="1"/>
              <a:t>Kehutanan</a:t>
            </a:r>
            <a:r>
              <a:rPr lang="en-US" sz="2000" dirty="0"/>
              <a:t> </a:t>
            </a:r>
            <a:r>
              <a:rPr lang="en-US" sz="2000" dirty="0" err="1"/>
              <a:t>wajib</a:t>
            </a:r>
            <a:r>
              <a:rPr lang="en-US" sz="2000" dirty="0"/>
              <a:t> </a:t>
            </a:r>
            <a:r>
              <a:rPr lang="en-US" sz="2000" dirty="0" err="1"/>
              <a:t>memenuhi</a:t>
            </a:r>
            <a:r>
              <a:rPr lang="en-US" sz="2000" dirty="0"/>
              <a:t> </a:t>
            </a:r>
            <a:r>
              <a:rPr lang="en-US" sz="2000" b="1" dirty="0" err="1"/>
              <a:t>Dokumen</a:t>
            </a:r>
            <a:r>
              <a:rPr lang="en-US" sz="2000" b="1" dirty="0"/>
              <a:t> V-Legal</a:t>
            </a:r>
          </a:p>
          <a:p>
            <a:pPr marL="12700" lvl="0">
              <a:buSzPct val="85000"/>
            </a:pPr>
            <a:endParaRPr lang="en-US" dirty="0"/>
          </a:p>
          <a:p>
            <a:pPr marL="463550" indent="-450850">
              <a:buSzPct val="85000"/>
              <a:buFont typeface=".Apple Color Emoji UI"/>
              <a:buChar char="✅"/>
            </a:pP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Dokumen</a:t>
            </a:r>
            <a:r>
              <a:rPr lang="en-US" dirty="0"/>
              <a:t> V-Legal </a:t>
            </a:r>
            <a:r>
              <a:rPr lang="en-US" dirty="0" err="1"/>
              <a:t>tercantum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Lampiran III </a:t>
            </a:r>
            <a:r>
              <a:rPr lang="en-US" dirty="0" err="1"/>
              <a:t>Permendag</a:t>
            </a:r>
            <a:r>
              <a:rPr lang="en-US" dirty="0"/>
              <a:t> 19 </a:t>
            </a:r>
            <a:r>
              <a:rPr lang="en-US" dirty="0" err="1"/>
              <a:t>Tahun</a:t>
            </a:r>
            <a:r>
              <a:rPr lang="en-US" dirty="0"/>
              <a:t> 2021</a:t>
            </a:r>
          </a:p>
          <a:p>
            <a:pPr marL="463550" lvl="0" indent="-450850">
              <a:buSzPct val="85000"/>
              <a:buFont typeface=".Apple Color Emoji UI"/>
              <a:buChar char="✅"/>
            </a:pPr>
            <a:endParaRPr lang="en-US" dirty="0"/>
          </a:p>
          <a:p>
            <a:pPr marL="12700" lvl="0">
              <a:buSzPct val="85000"/>
            </a:pPr>
            <a:endParaRPr lang="en-US" dirty="0"/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388449E0-72EC-D643-B301-DEF0F697D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" y="366033"/>
            <a:ext cx="6577322" cy="70788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dirty="0">
                <a:latin typeface="Segoe UI" charset="0"/>
                <a:ea typeface="Adobe Gothic Std B" charset="0"/>
                <a:cs typeface="Segoe UI" charset="0"/>
              </a:rPr>
              <a:t>PERMENDAG NO. 19 TAHUN 2021</a:t>
            </a:r>
          </a:p>
          <a:p>
            <a:pPr eaLnBrk="1" hangingPunct="1"/>
            <a:r>
              <a:rPr lang="en-US" sz="2000" b="1" dirty="0">
                <a:latin typeface="Segoe UI" charset="0"/>
                <a:ea typeface="Adobe Gothic Std B" charset="0"/>
                <a:cs typeface="Segoe UI" charset="0"/>
              </a:rPr>
              <a:t>TENTANG KEBIJAKAN DAN PENGATURAN EKSPOR</a:t>
            </a:r>
            <a:endParaRPr lang="en-US" sz="2000" dirty="0">
              <a:latin typeface="Segoe UI" charset="0"/>
              <a:ea typeface="Adobe Gothic Std B" charset="0"/>
              <a:cs typeface="Segoe UI" charset="0"/>
            </a:endParaRPr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6B3BF89F-402D-254D-853D-9199D63D3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615" y="1531287"/>
            <a:ext cx="5841562" cy="854894"/>
          </a:xfrm>
          <a:prstGeom prst="rect">
            <a:avLst/>
          </a:prstGeom>
          <a:solidFill>
            <a:srgbClr val="002060"/>
          </a:solidFill>
          <a:ln w="19050" algn="ctr">
            <a:solidFill>
              <a:srgbClr val="062F43"/>
            </a:solidFill>
            <a:prstDash val="solid"/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b="1" dirty="0">
                <a:solidFill>
                  <a:schemeClr val="bg1"/>
                </a:solidFill>
                <a:cs typeface="Arial" panose="020B0604020202020204" pitchFamily="34" charset="0"/>
              </a:rPr>
              <a:t>PENGATURAN TERKAIT DOKUMEN V-LEGAL</a:t>
            </a:r>
            <a:endParaRPr lang="en-US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E42A555B-E5D0-BD4F-AB57-1E8A4659F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6977" y="5903509"/>
            <a:ext cx="2982770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200" dirty="0">
                <a:latin typeface="Arial" panose="020B0604020202020204" pitchFamily="34" charset="0"/>
              </a:rPr>
              <a:t>Lampiran III </a:t>
            </a:r>
            <a:r>
              <a:rPr lang="en-US" altLang="id-ID" sz="1200" dirty="0" err="1">
                <a:latin typeface="Arial" panose="020B0604020202020204" pitchFamily="34" charset="0"/>
              </a:rPr>
              <a:t>Permendag</a:t>
            </a:r>
            <a:r>
              <a:rPr lang="en-US" altLang="id-ID" sz="1200" dirty="0">
                <a:latin typeface="Arial" panose="020B0604020202020204" pitchFamily="34" charset="0"/>
              </a:rPr>
              <a:t> 19 </a:t>
            </a:r>
            <a:r>
              <a:rPr lang="en-US" altLang="id-ID" sz="1200" dirty="0" err="1">
                <a:latin typeface="Arial" panose="020B0604020202020204" pitchFamily="34" charset="0"/>
              </a:rPr>
              <a:t>Tahun</a:t>
            </a:r>
            <a:r>
              <a:rPr lang="en-US" altLang="id-ID" sz="1200" dirty="0">
                <a:latin typeface="Arial" panose="020B0604020202020204" pitchFamily="34" charset="0"/>
              </a:rPr>
              <a:t> 2021</a:t>
            </a:r>
            <a:endParaRPr lang="id-ID" altLang="id-ID" sz="1200" dirty="0">
              <a:latin typeface="Arial" panose="020B0604020202020204" pitchFamily="34" charset="0"/>
            </a:endParaRPr>
          </a:p>
        </p:txBody>
      </p:sp>
      <p:sp>
        <p:nvSpPr>
          <p:cNvPr id="39" name="TextBox 15">
            <a:extLst>
              <a:ext uri="{FF2B5EF4-FFF2-40B4-BE49-F238E27FC236}">
                <a16:creationId xmlns:a16="http://schemas.microsoft.com/office/drawing/2014/main" id="{4B907EDA-93FB-FE4C-ADBC-C2E4070CA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262" y="2279995"/>
            <a:ext cx="1050008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200" dirty="0" err="1">
                <a:latin typeface="Arial" panose="020B0604020202020204" pitchFamily="34" charset="0"/>
              </a:rPr>
              <a:t>Pasal</a:t>
            </a:r>
            <a:r>
              <a:rPr lang="en-US" altLang="id-ID" sz="1200" dirty="0">
                <a:latin typeface="Arial" panose="020B0604020202020204" pitchFamily="34" charset="0"/>
              </a:rPr>
              <a:t> 17</a:t>
            </a:r>
            <a:endParaRPr lang="id-ID" altLang="id-ID" sz="1200" dirty="0">
              <a:latin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42FA8C2-2633-154E-9479-C658F584AF63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516339" y="0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23272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E9CAA94-61F9-6441-A9BC-FD25E675652A}"/>
              </a:ext>
            </a:extLst>
          </p:cNvPr>
          <p:cNvSpPr/>
          <p:nvPr/>
        </p:nvSpPr>
        <p:spPr>
          <a:xfrm>
            <a:off x="6220695" y="1033698"/>
            <a:ext cx="5524615" cy="3601364"/>
          </a:xfrm>
          <a:prstGeom prst="rect">
            <a:avLst/>
          </a:prstGeom>
          <a:solidFill>
            <a:srgbClr val="ECF0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B7A83A7-C2DC-46D2-81ED-891F43E9489E}"/>
              </a:ext>
            </a:extLst>
          </p:cNvPr>
          <p:cNvGrpSpPr/>
          <p:nvPr/>
        </p:nvGrpSpPr>
        <p:grpSpPr>
          <a:xfrm>
            <a:off x="-1" y="6421877"/>
            <a:ext cx="12192001" cy="432000"/>
            <a:chOff x="-550318" y="3803162"/>
            <a:chExt cx="9144000" cy="367445"/>
          </a:xfrm>
          <a:solidFill>
            <a:srgbClr val="44546A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409D76-8214-4CAC-BAB4-657A70C9A15C}"/>
                </a:ext>
              </a:extLst>
            </p:cNvPr>
            <p:cNvSpPr/>
            <p:nvPr/>
          </p:nvSpPr>
          <p:spPr>
            <a:xfrm>
              <a:off x="-550318" y="3870505"/>
              <a:ext cx="9144000" cy="3001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algn="ctr">
                <a:spcBef>
                  <a:spcPts val="215"/>
                </a:spcBef>
              </a:pPr>
              <a:r>
                <a:rPr lang="en-GB" sz="1867" b="1" spc="-5" dirty="0">
                  <a:solidFill>
                    <a:schemeClr val="bg1"/>
                  </a:solidFill>
                </a:rPr>
                <a:t>Kementerian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Perdagangan</a:t>
              </a:r>
              <a:r>
                <a:rPr lang="en-GB" sz="1867" b="1" spc="-5" dirty="0">
                  <a:solidFill>
                    <a:schemeClr val="bg1"/>
                  </a:solidFill>
                </a:rPr>
                <a:t>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Republik</a:t>
              </a:r>
              <a:r>
                <a:rPr lang="en-GB" sz="1867" b="1" spc="-5" dirty="0">
                  <a:solidFill>
                    <a:schemeClr val="bg1"/>
                  </a:solidFill>
                </a:rPr>
                <a:t> Indonesia | www.kemendag.go.id/</a:t>
              </a:r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3DACFC65-69A2-4475-AD8E-79511F807825}"/>
                </a:ext>
              </a:extLst>
            </p:cNvPr>
            <p:cNvSpPr/>
            <p:nvPr/>
          </p:nvSpPr>
          <p:spPr>
            <a:xfrm>
              <a:off x="7589535" y="3803162"/>
              <a:ext cx="547199" cy="300102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3F731031-8BF5-4621-B74B-3A54EB0FD55F}"/>
              </a:ext>
            </a:extLst>
          </p:cNvPr>
          <p:cNvSpPr txBox="1">
            <a:spLocks/>
          </p:cNvSpPr>
          <p:nvPr/>
        </p:nvSpPr>
        <p:spPr>
          <a:xfrm>
            <a:off x="8610600" y="6415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6</a:t>
            </a:fld>
            <a:endParaRPr lang="en-ID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B423882-B554-4332-8600-AEF0084308FA}"/>
              </a:ext>
            </a:extLst>
          </p:cNvPr>
          <p:cNvSpPr txBox="1"/>
          <p:nvPr/>
        </p:nvSpPr>
        <p:spPr>
          <a:xfrm>
            <a:off x="266104" y="137844"/>
            <a:ext cx="46895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KEWAJIBAN DAN SANKSI</a:t>
            </a:r>
          </a:p>
          <a:p>
            <a:pPr eaLnBrk="1" hangingPunct="1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PRODUK INDUSTRI KEHUTANAN</a:t>
            </a:r>
          </a:p>
        </p:txBody>
      </p:sp>
      <p:pic>
        <p:nvPicPr>
          <p:cNvPr id="38" name="Picture 2" descr="Macam dan Istilah Kayu Olahan | Materialpilihanku">
            <a:extLst>
              <a:ext uri="{FF2B5EF4-FFF2-40B4-BE49-F238E27FC236}">
                <a16:creationId xmlns:a16="http://schemas.microsoft.com/office/drawing/2014/main" id="{D27F88F4-46A1-4D80-BC3C-95DAD3481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129" y="230348"/>
            <a:ext cx="1166403" cy="795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 descr="German Heritage Furniture | Handcrafted Furniture - Chester, IA">
            <a:extLst>
              <a:ext uri="{FF2B5EF4-FFF2-40B4-BE49-F238E27FC236}">
                <a16:creationId xmlns:a16="http://schemas.microsoft.com/office/drawing/2014/main" id="{96C0FF98-4863-4219-B298-1C50E2923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418" y="50899"/>
            <a:ext cx="1757363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43C5BEA-757C-4774-8FA7-0DC7445201EE}"/>
              </a:ext>
            </a:extLst>
          </p:cNvPr>
          <p:cNvSpPr/>
          <p:nvPr/>
        </p:nvSpPr>
        <p:spPr>
          <a:xfrm>
            <a:off x="266104" y="1022193"/>
            <a:ext cx="5780291" cy="3612869"/>
          </a:xfrm>
          <a:prstGeom prst="rect">
            <a:avLst/>
          </a:prstGeom>
          <a:solidFill>
            <a:srgbClr val="ECF0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1E634055-B680-4677-8BC4-010B58EFB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315" y="1730650"/>
            <a:ext cx="5395224" cy="27161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1588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125"/>
              </a:spcBef>
              <a:spcAft>
                <a:spcPts val="0"/>
              </a:spcAft>
              <a:defRPr/>
            </a:pPr>
            <a:r>
              <a:rPr lang="sv-SE" altLang="en-US" sz="1400" b="1" kern="0" dirty="0" err="1">
                <a:solidFill>
                  <a:srgbClr val="001F60"/>
                </a:solidFill>
                <a:cs typeface="Calibri" panose="020F0502020204030204" pitchFamily="34" charset="0"/>
              </a:rPr>
              <a:t>Kewajiban</a:t>
            </a:r>
            <a:r>
              <a:rPr lang="sv-SE" altLang="en-US" sz="1400" b="1" kern="0" dirty="0">
                <a:solidFill>
                  <a:srgbClr val="001F60"/>
                </a:solidFill>
                <a:cs typeface="Calibri" panose="020F0502020204030204" pitchFamily="34" charset="0"/>
              </a:rPr>
              <a:t>:</a:t>
            </a:r>
          </a:p>
          <a:p>
            <a:pPr marL="458788" indent="-342900" eaLnBrk="1" fontAlgn="auto" hangingPunct="1">
              <a:spcBef>
                <a:spcPts val="125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Eksportir</a:t>
            </a:r>
            <a:r>
              <a:rPr lang="id-ID" sz="1400" kern="0" dirty="0">
                <a:solidFill>
                  <a:srgbClr val="002060"/>
                </a:solidFill>
                <a:ea typeface="+mn-ea"/>
              </a:rPr>
              <a:t> yang telah memiliki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Dokumen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V-Legal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,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wajib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menyampaikan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laporan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realisasi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Ekspor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baik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yang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terealisasi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maupun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tidak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terealisasi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secara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elektronik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kepada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Menteri.</a:t>
            </a:r>
          </a:p>
          <a:p>
            <a:pPr marL="458788" indent="-342900" eaLnBrk="1" fontAlgn="auto" hangingPunct="1">
              <a:spcBef>
                <a:spcPts val="125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Laporan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realisasi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disampaikan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setiap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1 (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satu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)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tahun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paling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lambat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tanggal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31 (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tiga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puluh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satu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)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bulan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Januari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tahun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berikutnya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melalui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SINSW yang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diteruskan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ke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Sistem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INATRADE.</a:t>
            </a:r>
          </a:p>
          <a:p>
            <a:pPr marL="458788" indent="-342900" eaLnBrk="1" fontAlgn="auto" hangingPunct="1">
              <a:spcBef>
                <a:spcPts val="125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Laporan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realisasi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meliputi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data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atau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keterangan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paling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sedikit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mengenai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: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uraian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Barang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;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pos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tarif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/HS; volume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Barang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;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nilai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Barang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;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pelabuhan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muat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;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negara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tujuan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;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nomor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dan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tanggal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Dokumen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V-Legal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;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dan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nomor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dan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tanggal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Pemberitahuan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Ekspor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Barang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FD40C3-0B30-4416-9FDE-DFFE83F10730}"/>
              </a:ext>
            </a:extLst>
          </p:cNvPr>
          <p:cNvSpPr txBox="1"/>
          <p:nvPr/>
        </p:nvSpPr>
        <p:spPr>
          <a:xfrm>
            <a:off x="6317912" y="1727983"/>
            <a:ext cx="5264824" cy="2250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5888">
              <a:lnSpc>
                <a:spcPct val="90000"/>
              </a:lnSpc>
              <a:spcBef>
                <a:spcPts val="125"/>
              </a:spcBef>
              <a:defRPr/>
            </a:pPr>
            <a:r>
              <a:rPr lang="sv-SE" altLang="en-US" sz="1400" b="1" dirty="0">
                <a:solidFill>
                  <a:srgbClr val="001F60"/>
                </a:solidFill>
                <a:ea typeface="+mn-ea"/>
                <a:cs typeface="Arial" panose="020B0604020202020204" pitchFamily="34" charset="0"/>
              </a:rPr>
              <a:t>Sanksi:</a:t>
            </a:r>
          </a:p>
          <a:p>
            <a:pPr marL="458788" indent="-342900">
              <a:lnSpc>
                <a:spcPct val="90000"/>
              </a:lnSpc>
              <a:spcBef>
                <a:spcPts val="125"/>
              </a:spcBef>
              <a:buFont typeface="+mj-lt"/>
              <a:buAutoNum type="arabicPeriod"/>
              <a:defRPr/>
            </a:pP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Eksportir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tidak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melaksanakan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kewajiban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laporan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realisasi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Ekspor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dikenai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sanksi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administratif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berupa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peringatan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elektronik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melalui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SINSW.</a:t>
            </a:r>
          </a:p>
          <a:p>
            <a:pPr marL="458788" indent="-342900">
              <a:lnSpc>
                <a:spcPct val="90000"/>
              </a:lnSpc>
              <a:spcBef>
                <a:spcPts val="125"/>
              </a:spcBef>
              <a:buFont typeface="+mj-lt"/>
              <a:buAutoNum type="arabicPeriod"/>
              <a:defRPr/>
            </a:pP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Apabila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Eksportir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sudah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dikenai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sanksi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administratif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tetap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tidak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menyampaikan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laporan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realisasi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Ekspor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dalam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jangka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waktu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paling lama 30 (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tiga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puluh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)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hari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terhitung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sejak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tanggal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peringatan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elektronik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dikenakan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Eksportir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dikenai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sanksi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administratif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berupa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rekomendasi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penangguhan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penerbitan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Dokumen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V-Legal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kepada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kementerian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pembina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lembaga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penerbit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Dokumen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V-Legal.</a:t>
            </a: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FCE4F4CB-3927-4C8C-801D-13D4065C5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699" y="1237045"/>
            <a:ext cx="2749550" cy="3762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altLang="id-ID" sz="1400" b="1" u="sng" dirty="0" err="1">
                <a:solidFill>
                  <a:srgbClr val="001F60"/>
                </a:solidFill>
                <a:latin typeface="Arial" panose="020B0604020202020204" pitchFamily="34" charset="0"/>
                <a:ea typeface="+mn-ea"/>
              </a:rPr>
              <a:t>Terkait</a:t>
            </a:r>
            <a:r>
              <a:rPr lang="en-US" altLang="id-ID" sz="1400" b="1" u="sng" dirty="0">
                <a:solidFill>
                  <a:srgbClr val="001F60"/>
                </a:solidFill>
                <a:latin typeface="Arial" panose="020B0604020202020204" pitchFamily="34" charset="0"/>
                <a:ea typeface="+mn-ea"/>
              </a:rPr>
              <a:t> </a:t>
            </a:r>
            <a:r>
              <a:rPr lang="en-US" altLang="id-ID" sz="1400" b="1" u="sng" dirty="0" err="1">
                <a:solidFill>
                  <a:srgbClr val="001F60"/>
                </a:solidFill>
                <a:latin typeface="Arial" panose="020B0604020202020204" pitchFamily="34" charset="0"/>
                <a:ea typeface="+mn-ea"/>
              </a:rPr>
              <a:t>Dokumen</a:t>
            </a:r>
            <a:r>
              <a:rPr lang="en-US" altLang="id-ID" sz="1200" u="sng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id-ID" sz="1400" b="1" u="sng" dirty="0">
                <a:solidFill>
                  <a:srgbClr val="001F60"/>
                </a:solidFill>
                <a:latin typeface="Arial" panose="020B0604020202020204" pitchFamily="34" charset="0"/>
                <a:ea typeface="+mn-ea"/>
              </a:rPr>
              <a:t>V-Legal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C766F-7C1E-6449-9A49-3DA54A4F6ACD}"/>
              </a:ext>
            </a:extLst>
          </p:cNvPr>
          <p:cNvSpPr txBox="1"/>
          <p:nvPr/>
        </p:nvSpPr>
        <p:spPr>
          <a:xfrm>
            <a:off x="266104" y="4794360"/>
            <a:ext cx="4689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20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PASAL TRANSISI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455553-0C46-3E4C-9DD8-F10562A84964}"/>
              </a:ext>
            </a:extLst>
          </p:cNvPr>
          <p:cNvSpPr/>
          <p:nvPr/>
        </p:nvSpPr>
        <p:spPr>
          <a:xfrm>
            <a:off x="306792" y="5251811"/>
            <a:ext cx="114792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 err="1"/>
              <a:t>Pasal</a:t>
            </a:r>
            <a:r>
              <a:rPr lang="en-US" sz="1600" b="1" dirty="0"/>
              <a:t> 49 </a:t>
            </a:r>
            <a:r>
              <a:rPr lang="en-US" sz="1600" b="1" dirty="0" err="1"/>
              <a:t>huruf</a:t>
            </a:r>
            <a:r>
              <a:rPr lang="en-US" sz="1600" b="1" dirty="0"/>
              <a:t> d : </a:t>
            </a:r>
          </a:p>
          <a:p>
            <a:pPr>
              <a:defRPr/>
            </a:pPr>
            <a:r>
              <a:rPr lang="id-ID" sz="1600" dirty="0"/>
              <a:t>Dokumen </a:t>
            </a:r>
            <a:r>
              <a:rPr lang="en-US" sz="1600" dirty="0"/>
              <a:t>V-Legal yang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diterbitkan</a:t>
            </a:r>
            <a:r>
              <a:rPr lang="en-US" sz="1600" dirty="0"/>
              <a:t> </a:t>
            </a:r>
            <a:r>
              <a:rPr lang="id-ID" sz="1600" dirty="0"/>
              <a:t>oleh</a:t>
            </a:r>
            <a:r>
              <a:rPr lang="en-US" sz="1600" dirty="0"/>
              <a:t> Lembaga </a:t>
            </a:r>
            <a:r>
              <a:rPr lang="en-US" sz="1600" dirty="0" err="1"/>
              <a:t>Verifikasi</a:t>
            </a:r>
            <a:r>
              <a:rPr lang="en-US" sz="1600" dirty="0"/>
              <a:t> </a:t>
            </a:r>
            <a:r>
              <a:rPr lang="en-US" sz="1600" dirty="0" err="1"/>
              <a:t>Legalitas</a:t>
            </a:r>
            <a:r>
              <a:rPr lang="en-US" sz="1600" dirty="0"/>
              <a:t> </a:t>
            </a:r>
            <a:r>
              <a:rPr lang="en-US" sz="1600" dirty="0" err="1"/>
              <a:t>Kayu</a:t>
            </a:r>
            <a:r>
              <a:rPr lang="en-US" sz="1600" dirty="0"/>
              <a:t> </a:t>
            </a:r>
            <a:r>
              <a:rPr lang="id-ID" sz="1600" dirty="0"/>
              <a:t>sebelum berlakunya Peraturan Menteri ini, dinyatakan masih tetap berlaku </a:t>
            </a:r>
            <a:r>
              <a:rPr lang="en-US" sz="1600" dirty="0" err="1"/>
              <a:t>sampai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id-ID" sz="1600" dirty="0"/>
              <a:t>selesainya Ekspor Produk Industri Kehutanan</a:t>
            </a:r>
            <a:r>
              <a:rPr lang="en-US" sz="1600" dirty="0"/>
              <a:t>.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888C29D8-44C5-834D-80BA-999F14D85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5099" y="4525952"/>
            <a:ext cx="2838348" cy="268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100" dirty="0" err="1">
                <a:latin typeface="Arial" panose="020B0604020202020204" pitchFamily="34" charset="0"/>
              </a:rPr>
              <a:t>Permendag</a:t>
            </a:r>
            <a:r>
              <a:rPr lang="en-US" altLang="id-ID" sz="1100" dirty="0">
                <a:latin typeface="Arial" panose="020B0604020202020204" pitchFamily="34" charset="0"/>
              </a:rPr>
              <a:t> 19 </a:t>
            </a:r>
            <a:r>
              <a:rPr lang="en-US" altLang="id-ID" sz="1100" dirty="0" err="1">
                <a:latin typeface="Arial" panose="020B0604020202020204" pitchFamily="34" charset="0"/>
              </a:rPr>
              <a:t>Tahun</a:t>
            </a:r>
            <a:r>
              <a:rPr lang="en-US" altLang="id-ID" sz="1100" dirty="0">
                <a:latin typeface="Arial" panose="020B0604020202020204" pitchFamily="34" charset="0"/>
              </a:rPr>
              <a:t> 2021 </a:t>
            </a:r>
            <a:r>
              <a:rPr lang="en-US" altLang="id-ID" sz="1100" dirty="0" err="1">
                <a:latin typeface="Arial" panose="020B0604020202020204" pitchFamily="34" charset="0"/>
              </a:rPr>
              <a:t>Pasal</a:t>
            </a:r>
            <a:r>
              <a:rPr lang="en-US" altLang="id-ID" sz="1100" dirty="0">
                <a:latin typeface="Arial" panose="020B0604020202020204" pitchFamily="34" charset="0"/>
              </a:rPr>
              <a:t> 28 </a:t>
            </a:r>
            <a:endParaRPr lang="id-ID" altLang="id-ID" sz="1100" dirty="0">
              <a:latin typeface="Arial" panose="020B0604020202020204" pitchFamily="34" charset="0"/>
            </a:endParaRPr>
          </a:p>
        </p:txBody>
      </p:sp>
      <p:sp>
        <p:nvSpPr>
          <p:cNvPr id="28" name="TextBox 15">
            <a:extLst>
              <a:ext uri="{FF2B5EF4-FFF2-40B4-BE49-F238E27FC236}">
                <a16:creationId xmlns:a16="http://schemas.microsoft.com/office/drawing/2014/main" id="{8B971437-E0D7-394A-BC16-CF346FE19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5390" y="4505032"/>
            <a:ext cx="2838348" cy="268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100" dirty="0" err="1">
                <a:latin typeface="Arial" panose="020B0604020202020204" pitchFamily="34" charset="0"/>
              </a:rPr>
              <a:t>Permendag</a:t>
            </a:r>
            <a:r>
              <a:rPr lang="en-US" altLang="id-ID" sz="1100" dirty="0">
                <a:latin typeface="Arial" panose="020B0604020202020204" pitchFamily="34" charset="0"/>
              </a:rPr>
              <a:t> 19 </a:t>
            </a:r>
            <a:r>
              <a:rPr lang="en-US" altLang="id-ID" sz="1100" dirty="0" err="1">
                <a:latin typeface="Arial" panose="020B0604020202020204" pitchFamily="34" charset="0"/>
              </a:rPr>
              <a:t>Tahun</a:t>
            </a:r>
            <a:r>
              <a:rPr lang="en-US" altLang="id-ID" sz="1100" dirty="0">
                <a:latin typeface="Arial" panose="020B0604020202020204" pitchFamily="34" charset="0"/>
              </a:rPr>
              <a:t> 2021 </a:t>
            </a:r>
            <a:r>
              <a:rPr lang="en-US" altLang="id-ID" sz="1100" dirty="0" err="1">
                <a:latin typeface="Arial" panose="020B0604020202020204" pitchFamily="34" charset="0"/>
              </a:rPr>
              <a:t>Pasal</a:t>
            </a:r>
            <a:r>
              <a:rPr lang="en-US" altLang="id-ID" sz="1100" dirty="0">
                <a:latin typeface="Arial" panose="020B0604020202020204" pitchFamily="34" charset="0"/>
              </a:rPr>
              <a:t> 33 </a:t>
            </a:r>
            <a:endParaRPr lang="id-ID" altLang="id-ID" sz="1100" dirty="0">
              <a:latin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5D3EA13-4C19-8A49-A4F3-C36089BC195E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450095" y="0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8363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B7A83A7-C2DC-46D2-81ED-891F43E9489E}"/>
              </a:ext>
            </a:extLst>
          </p:cNvPr>
          <p:cNvGrpSpPr/>
          <p:nvPr/>
        </p:nvGrpSpPr>
        <p:grpSpPr>
          <a:xfrm>
            <a:off x="0" y="6436236"/>
            <a:ext cx="12192001" cy="432000"/>
            <a:chOff x="-550318" y="3803162"/>
            <a:chExt cx="9144000" cy="367445"/>
          </a:xfrm>
          <a:solidFill>
            <a:srgbClr val="44546A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409D76-8214-4CAC-BAB4-657A70C9A15C}"/>
                </a:ext>
              </a:extLst>
            </p:cNvPr>
            <p:cNvSpPr/>
            <p:nvPr/>
          </p:nvSpPr>
          <p:spPr>
            <a:xfrm>
              <a:off x="-550318" y="3870505"/>
              <a:ext cx="9144000" cy="3001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algn="ctr">
                <a:spcBef>
                  <a:spcPts val="215"/>
                </a:spcBef>
              </a:pPr>
              <a:r>
                <a:rPr lang="en-GB" sz="1867" b="1" spc="-5" dirty="0">
                  <a:solidFill>
                    <a:schemeClr val="bg1"/>
                  </a:solidFill>
                </a:rPr>
                <a:t>Kementerian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Perdagangan</a:t>
              </a:r>
              <a:r>
                <a:rPr lang="en-GB" sz="1867" b="1" spc="-5" dirty="0">
                  <a:solidFill>
                    <a:schemeClr val="bg1"/>
                  </a:solidFill>
                </a:rPr>
                <a:t>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Republik</a:t>
              </a:r>
              <a:r>
                <a:rPr lang="en-GB" sz="1867" b="1" spc="-5" dirty="0">
                  <a:solidFill>
                    <a:schemeClr val="bg1"/>
                  </a:solidFill>
                </a:rPr>
                <a:t> Indonesia | www.kemendag.go.id/</a:t>
              </a:r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3DACFC65-69A2-4475-AD8E-79511F807825}"/>
                </a:ext>
              </a:extLst>
            </p:cNvPr>
            <p:cNvSpPr/>
            <p:nvPr/>
          </p:nvSpPr>
          <p:spPr>
            <a:xfrm>
              <a:off x="7589535" y="3803162"/>
              <a:ext cx="547199" cy="300102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3F731031-8BF5-4621-B74B-3A54EB0FD55F}"/>
              </a:ext>
            </a:extLst>
          </p:cNvPr>
          <p:cNvSpPr txBox="1">
            <a:spLocks/>
          </p:cNvSpPr>
          <p:nvPr/>
        </p:nvSpPr>
        <p:spPr>
          <a:xfrm>
            <a:off x="8599967" y="64368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7</a:t>
            </a:fld>
            <a:endParaRPr lang="en-ID" dirty="0"/>
          </a:p>
        </p:txBody>
      </p:sp>
      <p:pic>
        <p:nvPicPr>
          <p:cNvPr id="38" name="Picture 2" descr="Macam dan Istilah Kayu Olahan | Materialpilihanku">
            <a:extLst>
              <a:ext uri="{FF2B5EF4-FFF2-40B4-BE49-F238E27FC236}">
                <a16:creationId xmlns:a16="http://schemas.microsoft.com/office/drawing/2014/main" id="{D27F88F4-46A1-4D80-BC3C-95DAD3481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992" y="482652"/>
            <a:ext cx="1166403" cy="795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 descr="German Heritage Furniture | Handcrafted Furniture - Chester, IA">
            <a:extLst>
              <a:ext uri="{FF2B5EF4-FFF2-40B4-BE49-F238E27FC236}">
                <a16:creationId xmlns:a16="http://schemas.microsoft.com/office/drawing/2014/main" id="{96C0FF98-4863-4219-B298-1C50E2923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928" y="386319"/>
            <a:ext cx="1757363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73D619-4BF7-4E4A-8404-18A08A4EAEB4}"/>
              </a:ext>
            </a:extLst>
          </p:cNvPr>
          <p:cNvSpPr/>
          <p:nvPr/>
        </p:nvSpPr>
        <p:spPr>
          <a:xfrm>
            <a:off x="172235" y="2279995"/>
            <a:ext cx="6577322" cy="37346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388449E0-72EC-D643-B301-DEF0F697D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" y="366033"/>
            <a:ext cx="6577322" cy="70788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dirty="0">
                <a:latin typeface="Segoe UI" charset="0"/>
                <a:ea typeface="Adobe Gothic Std B" charset="0"/>
                <a:cs typeface="Segoe UI" charset="0"/>
              </a:rPr>
              <a:t>PERMENDAG NO. 19 TAHUN 2021</a:t>
            </a:r>
          </a:p>
          <a:p>
            <a:pPr eaLnBrk="1" hangingPunct="1"/>
            <a:r>
              <a:rPr lang="en-US" sz="2000" b="1" dirty="0">
                <a:latin typeface="Segoe UI" charset="0"/>
                <a:ea typeface="Adobe Gothic Std B" charset="0"/>
                <a:cs typeface="Segoe UI" charset="0"/>
              </a:rPr>
              <a:t>TENTANG KEBIJAKAN DAN PENGATURAN EKSPOR</a:t>
            </a:r>
            <a:endParaRPr lang="en-US" sz="2000" dirty="0">
              <a:latin typeface="Segoe UI" charset="0"/>
              <a:ea typeface="Adobe Gothic Std B" charset="0"/>
              <a:cs typeface="Segoe UI" charset="0"/>
            </a:endParaRPr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6B3BF89F-402D-254D-853D-9199D63D3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615" y="1531287"/>
            <a:ext cx="5841562" cy="854894"/>
          </a:xfrm>
          <a:prstGeom prst="rect">
            <a:avLst/>
          </a:prstGeom>
          <a:solidFill>
            <a:srgbClr val="002060"/>
          </a:solidFill>
          <a:ln w="19050" algn="ctr">
            <a:solidFill>
              <a:srgbClr val="062F43"/>
            </a:solidFill>
            <a:prstDash val="solid"/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b="1" dirty="0">
                <a:solidFill>
                  <a:schemeClr val="bg1"/>
                </a:solidFill>
                <a:cs typeface="Arial" panose="020B0604020202020204" pitchFamily="34" charset="0"/>
              </a:rPr>
              <a:t>PENGATURAN TERKAIT LAPORAN SURVEYOR (LS)</a:t>
            </a:r>
            <a:endParaRPr lang="en-US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9" name="TextBox 15">
            <a:extLst>
              <a:ext uri="{FF2B5EF4-FFF2-40B4-BE49-F238E27FC236}">
                <a16:creationId xmlns:a16="http://schemas.microsoft.com/office/drawing/2014/main" id="{4B907EDA-93FB-FE4C-ADBC-C2E4070CA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262" y="2279995"/>
            <a:ext cx="1050008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200" dirty="0" err="1">
                <a:latin typeface="Arial" panose="020B0604020202020204" pitchFamily="34" charset="0"/>
              </a:rPr>
              <a:t>Pasal</a:t>
            </a:r>
            <a:r>
              <a:rPr lang="en-US" altLang="id-ID" sz="1200" dirty="0">
                <a:latin typeface="Arial" panose="020B0604020202020204" pitchFamily="34" charset="0"/>
              </a:rPr>
              <a:t> 18</a:t>
            </a:r>
            <a:endParaRPr lang="id-ID" altLang="id-ID" sz="1200" dirty="0">
              <a:latin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D5EA71-C495-1644-9CFD-8C70B6B457AD}"/>
              </a:ext>
            </a:extLst>
          </p:cNvPr>
          <p:cNvSpPr txBox="1"/>
          <p:nvPr/>
        </p:nvSpPr>
        <p:spPr>
          <a:xfrm>
            <a:off x="472469" y="2886939"/>
            <a:ext cx="566980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3550" lvl="0" indent="-450850">
              <a:buSzPct val="70000"/>
              <a:buFont typeface=".Apple Color Emoji UI"/>
              <a:buChar char="✅"/>
            </a:pPr>
            <a:r>
              <a:rPr lang="en-US" sz="2000" dirty="0" err="1"/>
              <a:t>Terhadap</a:t>
            </a:r>
            <a:r>
              <a:rPr lang="en-US" sz="2000" dirty="0"/>
              <a:t> </a:t>
            </a:r>
            <a:r>
              <a:rPr lang="en-US" sz="2000" dirty="0" err="1"/>
              <a:t>kegiatan</a:t>
            </a:r>
            <a:r>
              <a:rPr lang="en-US" sz="2000" dirty="0"/>
              <a:t> </a:t>
            </a:r>
            <a:r>
              <a:rPr lang="en-US" sz="2000" dirty="0" err="1"/>
              <a:t>Ekspor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r>
              <a:rPr lang="en-US" sz="2000" dirty="0"/>
              <a:t> </a:t>
            </a:r>
            <a:r>
              <a:rPr lang="en-US" sz="2000" dirty="0" err="1"/>
              <a:t>Produk</a:t>
            </a:r>
            <a:r>
              <a:rPr lang="en-US" sz="2000" dirty="0"/>
              <a:t> </a:t>
            </a:r>
            <a:r>
              <a:rPr lang="en-US" sz="2000" dirty="0" err="1"/>
              <a:t>Industri</a:t>
            </a:r>
            <a:r>
              <a:rPr lang="en-US" sz="2000" dirty="0"/>
              <a:t> </a:t>
            </a:r>
            <a:r>
              <a:rPr lang="en-US" sz="2000" dirty="0" err="1"/>
              <a:t>Kehutanan</a:t>
            </a:r>
            <a:r>
              <a:rPr lang="en-US" sz="2000" dirty="0"/>
              <a:t> </a:t>
            </a:r>
            <a:r>
              <a:rPr lang="en-US" sz="2000" dirty="0" err="1"/>
              <a:t>dikenai</a:t>
            </a:r>
            <a:r>
              <a:rPr lang="en-US" sz="2000" dirty="0"/>
              <a:t> </a:t>
            </a:r>
            <a:r>
              <a:rPr lang="en-US" sz="2000" dirty="0" err="1"/>
              <a:t>kewajiban</a:t>
            </a:r>
            <a:r>
              <a:rPr lang="en-US" sz="2000" dirty="0"/>
              <a:t> </a:t>
            </a:r>
            <a:r>
              <a:rPr lang="en-US" sz="2000" b="1" dirty="0" err="1"/>
              <a:t>Verifikasi</a:t>
            </a:r>
            <a:r>
              <a:rPr lang="en-US" sz="2000" b="1" dirty="0"/>
              <a:t> </a:t>
            </a:r>
            <a:r>
              <a:rPr lang="en-US" sz="2000" b="1" dirty="0" err="1"/>
              <a:t>atau</a:t>
            </a:r>
            <a:r>
              <a:rPr lang="en-US" sz="2000" b="1" dirty="0"/>
              <a:t> </a:t>
            </a:r>
            <a:r>
              <a:rPr lang="en-US" sz="2000" b="1" dirty="0" err="1"/>
              <a:t>Penelusuran</a:t>
            </a:r>
            <a:r>
              <a:rPr lang="en-US" sz="2000" b="1" dirty="0"/>
              <a:t> </a:t>
            </a:r>
            <a:r>
              <a:rPr lang="en-US" sz="2000" b="1" dirty="0" err="1"/>
              <a:t>Teknis</a:t>
            </a:r>
            <a:r>
              <a:rPr lang="en-US" sz="2000" b="1" dirty="0"/>
              <a:t>.</a:t>
            </a:r>
          </a:p>
          <a:p>
            <a:pPr marL="463550" lvl="0" indent="-450850">
              <a:buSzPct val="70000"/>
              <a:buFont typeface=".Apple Color Emoji UI"/>
              <a:buChar char="✅"/>
            </a:pPr>
            <a:endParaRPr lang="en-US" sz="2000" b="1" dirty="0"/>
          </a:p>
          <a:p>
            <a:pPr marL="463550" indent="-450850">
              <a:buSzPct val="80000"/>
              <a:buFont typeface=".Apple Color Emoji UI"/>
              <a:buChar char="✅"/>
            </a:pP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r>
              <a:rPr lang="en-US" sz="2000" dirty="0"/>
              <a:t> yang </a:t>
            </a:r>
            <a:r>
              <a:rPr lang="en-US" sz="2000" dirty="0" err="1"/>
              <a:t>dikenai</a:t>
            </a:r>
            <a:r>
              <a:rPr lang="en-US" sz="2000" dirty="0"/>
              <a:t> </a:t>
            </a:r>
            <a:r>
              <a:rPr lang="en-US" sz="2000" dirty="0" err="1"/>
              <a:t>kewajiban</a:t>
            </a:r>
            <a:r>
              <a:rPr lang="en-US" sz="2000" dirty="0"/>
              <a:t> </a:t>
            </a:r>
            <a:r>
              <a:rPr lang="en-US" sz="2000" dirty="0" err="1"/>
              <a:t>Verifikasi</a:t>
            </a:r>
            <a:r>
              <a:rPr lang="en-US" sz="2000" dirty="0"/>
              <a:t> </a:t>
            </a:r>
            <a:r>
              <a:rPr lang="en-US" sz="2000" dirty="0" err="1"/>
              <a:t>tercantum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Lampiran </a:t>
            </a:r>
            <a:r>
              <a:rPr lang="id-ID" sz="2000" dirty="0"/>
              <a:t>I </a:t>
            </a:r>
            <a:r>
              <a:rPr lang="en-US" sz="2000" dirty="0" err="1"/>
              <a:t>Permendag</a:t>
            </a:r>
            <a:r>
              <a:rPr lang="en-US" sz="2000" dirty="0"/>
              <a:t> 19 </a:t>
            </a:r>
            <a:r>
              <a:rPr lang="en-US" sz="2000" dirty="0" err="1"/>
              <a:t>Tahun</a:t>
            </a:r>
            <a:r>
              <a:rPr lang="en-US" sz="2000" dirty="0"/>
              <a:t> 2021</a:t>
            </a:r>
          </a:p>
          <a:p>
            <a:pPr marL="463550" lvl="0" indent="-450850">
              <a:buSzPct val="70000"/>
              <a:buFont typeface=".Apple Color Emoji UI"/>
              <a:buChar char="✅"/>
            </a:pPr>
            <a:endParaRPr lang="en-US" dirty="0"/>
          </a:p>
          <a:p>
            <a:pPr marL="12700" lvl="0">
              <a:buSzPct val="85000"/>
            </a:pP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81B2F5-660D-6A47-B0B0-17FBA62EA1DA}"/>
              </a:ext>
            </a:extLst>
          </p:cNvPr>
          <p:cNvSpPr/>
          <p:nvPr/>
        </p:nvSpPr>
        <p:spPr>
          <a:xfrm>
            <a:off x="6749558" y="1469731"/>
            <a:ext cx="5239408" cy="45449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5E5656E9-D00A-DC4D-91C7-592D76B81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0937" y="1690526"/>
            <a:ext cx="4779941" cy="3068276"/>
          </a:xfrm>
          <a:prstGeom prst="rect">
            <a:avLst/>
          </a:prstGeom>
          <a:noFill/>
          <a:ln>
            <a:noFill/>
          </a:ln>
        </p:spPr>
        <p:txBody>
          <a:bodyPr wrap="square" lIns="0" tIns="16510" rIns="0" bIns="0">
            <a:spAutoFit/>
          </a:bodyPr>
          <a:lstStyle/>
          <a:p>
            <a:pPr marL="358775" indent="-228600" algn="ctr">
              <a:lnSpc>
                <a:spcPct val="90000"/>
              </a:lnSpc>
              <a:spcBef>
                <a:spcPts val="125"/>
              </a:spcBef>
              <a:buFont typeface="Arial" pitchFamily="34" charset="0"/>
              <a:buNone/>
              <a:defRPr/>
            </a:pPr>
            <a:r>
              <a:rPr lang="en-US" altLang="en-US" sz="1600" b="1" dirty="0">
                <a:cs typeface="Arial" panose="020B0604020202020204" pitchFamily="34" charset="0"/>
              </a:rPr>
              <a:t>Laporan Surveyor (LS)</a:t>
            </a:r>
          </a:p>
          <a:p>
            <a:pPr marL="358775" indent="-228600" algn="ctr">
              <a:lnSpc>
                <a:spcPct val="90000"/>
              </a:lnSpc>
              <a:spcBef>
                <a:spcPts val="125"/>
              </a:spcBef>
              <a:defRPr/>
            </a:pPr>
            <a:r>
              <a:rPr lang="en-US" altLang="en-US" sz="1600" b="1" dirty="0" err="1">
                <a:cs typeface="Arial" panose="020B0604020202020204" pitchFamily="34" charset="0"/>
              </a:rPr>
              <a:t>Jumlah</a:t>
            </a:r>
            <a:r>
              <a:rPr lang="en-US" altLang="en-US" sz="1600" b="1" dirty="0">
                <a:cs typeface="Arial" panose="020B0604020202020204" pitchFamily="34" charset="0"/>
              </a:rPr>
              <a:t> </a:t>
            </a:r>
            <a:r>
              <a:rPr lang="en-US" altLang="en-US" sz="1600" b="1" dirty="0" err="1">
                <a:cs typeface="Arial" panose="020B0604020202020204" pitchFamily="34" charset="0"/>
              </a:rPr>
              <a:t>Pos</a:t>
            </a:r>
            <a:r>
              <a:rPr lang="en-US" altLang="en-US" sz="1600" b="1" dirty="0">
                <a:cs typeface="Arial" panose="020B0604020202020204" pitchFamily="34" charset="0"/>
              </a:rPr>
              <a:t> Tarif/HS:  71</a:t>
            </a:r>
            <a:endParaRPr lang="en-US" altLang="en-US" sz="1600" b="1" u="sng" dirty="0">
              <a:solidFill>
                <a:srgbClr val="001F60"/>
              </a:solidFill>
            </a:endParaRPr>
          </a:p>
          <a:p>
            <a:pPr marL="358775" indent="-228600" algn="ctr">
              <a:lnSpc>
                <a:spcPct val="90000"/>
              </a:lnSpc>
              <a:spcBef>
                <a:spcPts val="125"/>
              </a:spcBef>
              <a:buFont typeface="Arial" pitchFamily="34" charset="0"/>
              <a:buNone/>
              <a:defRPr/>
            </a:pPr>
            <a:endParaRPr lang="en-US" altLang="en-US" sz="1500" b="1" dirty="0">
              <a:solidFill>
                <a:srgbClr val="001F60"/>
              </a:solidFill>
            </a:endParaRPr>
          </a:p>
          <a:p>
            <a:pPr marL="130175" algn="just">
              <a:lnSpc>
                <a:spcPct val="90000"/>
              </a:lnSpc>
              <a:spcBef>
                <a:spcPts val="125"/>
              </a:spcBef>
              <a:defRPr/>
            </a:pPr>
            <a:r>
              <a:rPr lang="en-US" altLang="en-US" sz="1500" b="1" dirty="0" err="1">
                <a:solidFill>
                  <a:srgbClr val="001F60"/>
                </a:solidFill>
              </a:rPr>
              <a:t>Penerbit</a:t>
            </a:r>
            <a:r>
              <a:rPr lang="en-US" altLang="en-US" sz="1500" b="1" dirty="0">
                <a:solidFill>
                  <a:srgbClr val="001F60"/>
                </a:solidFill>
              </a:rPr>
              <a:t>: </a:t>
            </a:r>
          </a:p>
          <a:p>
            <a:pPr marL="130175" algn="just">
              <a:lnSpc>
                <a:spcPct val="90000"/>
              </a:lnSpc>
              <a:spcBef>
                <a:spcPts val="125"/>
              </a:spcBef>
              <a:defRPr/>
            </a:pPr>
            <a:r>
              <a:rPr lang="en-US" altLang="en-US" sz="1500" dirty="0">
                <a:solidFill>
                  <a:srgbClr val="001F60"/>
                </a:solidFill>
              </a:rPr>
              <a:t>Surveyor yang </a:t>
            </a:r>
            <a:r>
              <a:rPr lang="en-US" altLang="en-US" sz="1500" dirty="0" err="1">
                <a:solidFill>
                  <a:srgbClr val="001F60"/>
                </a:solidFill>
              </a:rPr>
              <a:t>telah</a:t>
            </a:r>
            <a:r>
              <a:rPr lang="en-US" altLang="en-US" sz="1500" dirty="0">
                <a:solidFill>
                  <a:srgbClr val="001F60"/>
                </a:solidFill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</a:rPr>
              <a:t>ditetapkan</a:t>
            </a:r>
            <a:r>
              <a:rPr lang="en-US" altLang="en-US" sz="1500" dirty="0">
                <a:solidFill>
                  <a:srgbClr val="001F60"/>
                </a:solidFill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</a:rPr>
              <a:t>oleh</a:t>
            </a:r>
            <a:r>
              <a:rPr lang="en-US" altLang="en-US" sz="1500" dirty="0">
                <a:solidFill>
                  <a:srgbClr val="001F60"/>
                </a:solidFill>
              </a:rPr>
              <a:t> Menteri.</a:t>
            </a:r>
          </a:p>
          <a:p>
            <a:pPr marL="130175" algn="just">
              <a:lnSpc>
                <a:spcPct val="90000"/>
              </a:lnSpc>
              <a:spcBef>
                <a:spcPts val="125"/>
              </a:spcBef>
              <a:defRPr/>
            </a:pPr>
            <a:endParaRPr lang="en-US" altLang="en-US" sz="1500" dirty="0">
              <a:solidFill>
                <a:srgbClr val="001F60"/>
              </a:solidFill>
            </a:endParaRPr>
          </a:p>
          <a:p>
            <a:pPr marL="115888" algn="just">
              <a:lnSpc>
                <a:spcPct val="90000"/>
              </a:lnSpc>
              <a:spcBef>
                <a:spcPts val="125"/>
              </a:spcBef>
              <a:defRPr/>
            </a:pPr>
            <a:r>
              <a:rPr lang="en-US" altLang="en-US" sz="1500" b="1" dirty="0">
                <a:solidFill>
                  <a:srgbClr val="001F60"/>
                </a:solidFill>
              </a:rPr>
              <a:t>Masa </a:t>
            </a:r>
            <a:r>
              <a:rPr lang="en-US" altLang="en-US" sz="1500" b="1" dirty="0" err="1">
                <a:solidFill>
                  <a:srgbClr val="001F60"/>
                </a:solidFill>
              </a:rPr>
              <a:t>Berlaku</a:t>
            </a:r>
            <a:r>
              <a:rPr lang="en-US" altLang="en-US" sz="1500" b="1" dirty="0">
                <a:solidFill>
                  <a:srgbClr val="001F60"/>
                </a:solidFill>
              </a:rPr>
              <a:t>:</a:t>
            </a:r>
          </a:p>
          <a:p>
            <a:pPr marL="115888" algn="just">
              <a:lnSpc>
                <a:spcPct val="90000"/>
              </a:lnSpc>
              <a:spcBef>
                <a:spcPts val="125"/>
              </a:spcBef>
              <a:defRPr/>
            </a:pPr>
            <a:r>
              <a:rPr lang="sv-SE" altLang="en-US" sz="1500" dirty="0">
                <a:solidFill>
                  <a:srgbClr val="001F60"/>
                </a:solidFill>
              </a:rPr>
              <a:t>LS hanya dapat dipergunakan untuk 1 (satu) kali penyampaian pemberitahuan pabean ekspor barang.</a:t>
            </a:r>
          </a:p>
          <a:p>
            <a:pPr marL="115888" algn="just">
              <a:lnSpc>
                <a:spcPct val="90000"/>
              </a:lnSpc>
              <a:spcBef>
                <a:spcPts val="125"/>
              </a:spcBef>
              <a:defRPr/>
            </a:pPr>
            <a:endParaRPr lang="sv-SE" altLang="en-US" sz="1500" dirty="0">
              <a:solidFill>
                <a:srgbClr val="001F60"/>
              </a:solidFill>
            </a:endParaRPr>
          </a:p>
          <a:p>
            <a:pPr marL="115888" algn="just">
              <a:lnSpc>
                <a:spcPct val="90000"/>
              </a:lnSpc>
              <a:spcBef>
                <a:spcPts val="125"/>
              </a:spcBef>
              <a:defRPr/>
            </a:pPr>
            <a:r>
              <a:rPr lang="sv-SE" altLang="en-US" sz="1500" b="1" dirty="0" err="1">
                <a:solidFill>
                  <a:srgbClr val="001F60"/>
                </a:solidFill>
              </a:rPr>
              <a:t>Jenis</a:t>
            </a:r>
            <a:r>
              <a:rPr lang="sv-SE" altLang="en-US" sz="1500" b="1" dirty="0">
                <a:solidFill>
                  <a:srgbClr val="001F60"/>
                </a:solidFill>
              </a:rPr>
              <a:t> </a:t>
            </a:r>
            <a:r>
              <a:rPr lang="sv-SE" altLang="en-US" sz="1500" b="1" dirty="0" err="1">
                <a:solidFill>
                  <a:srgbClr val="001F60"/>
                </a:solidFill>
              </a:rPr>
              <a:t>Barang</a:t>
            </a:r>
            <a:r>
              <a:rPr lang="sv-SE" altLang="en-US" sz="1500" b="1" dirty="0">
                <a:solidFill>
                  <a:srgbClr val="001F60"/>
                </a:solidFill>
              </a:rPr>
              <a:t>: </a:t>
            </a:r>
            <a:r>
              <a:rPr lang="en-US" altLang="en-US" sz="1500" dirty="0">
                <a:solidFill>
                  <a:srgbClr val="001F60"/>
                </a:solidFill>
              </a:rPr>
              <a:t>Kayu </a:t>
            </a:r>
            <a:r>
              <a:rPr lang="en-US" altLang="en-US" sz="1500" dirty="0" err="1">
                <a:solidFill>
                  <a:srgbClr val="001F60"/>
                </a:solidFill>
              </a:rPr>
              <a:t>Olahan</a:t>
            </a:r>
            <a:r>
              <a:rPr lang="en-US" altLang="en-US" sz="1500" dirty="0">
                <a:solidFill>
                  <a:srgbClr val="001F60"/>
                </a:solidFill>
              </a:rPr>
              <a:t> (S4S, E2E dan E4E), Finger Jointed, Decorative Profile, Door Jamb &amp; Window Jamb, Door Frames &amp; Window Frames, Wall Panels, Flooring, Decking, Building Elements, Prefabricated Building</a:t>
            </a:r>
            <a:endParaRPr lang="sv-SE" altLang="en-US" sz="1500" dirty="0">
              <a:solidFill>
                <a:srgbClr val="001F60"/>
              </a:solidFill>
            </a:endParaRPr>
          </a:p>
        </p:txBody>
      </p:sp>
      <p:sp>
        <p:nvSpPr>
          <p:cNvPr id="28" name="TextBox 25">
            <a:extLst>
              <a:ext uri="{FF2B5EF4-FFF2-40B4-BE49-F238E27FC236}">
                <a16:creationId xmlns:a16="http://schemas.microsoft.com/office/drawing/2014/main" id="{F3AB0972-EAA7-4B47-BA8A-B8C168572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1639" y="4786854"/>
            <a:ext cx="4855245" cy="1156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158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61913">
              <a:lnSpc>
                <a:spcPct val="90000"/>
              </a:lnSpc>
              <a:spcBef>
                <a:spcPts val="125"/>
              </a:spcBef>
              <a:buFontTx/>
              <a:buNone/>
            </a:pPr>
            <a:r>
              <a:rPr lang="sv-SE" altLang="en-US" sz="1500" b="1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Ketentuan Lain:</a:t>
            </a:r>
          </a:p>
          <a:p>
            <a:pPr marL="61913" algn="just">
              <a:lnSpc>
                <a:spcPct val="90000"/>
              </a:lnSpc>
              <a:spcBef>
                <a:spcPts val="125"/>
              </a:spcBef>
              <a:buFontTx/>
              <a:buNone/>
            </a:pP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Terdapat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pemberian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fasilitas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untuk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eksportir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yang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termasuk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kategori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usaha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mikro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usaha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kecil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dan/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atau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usaha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menengah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(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sesuai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dengan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ketersediaan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anggaran</a:t>
            </a:r>
            <a:r>
              <a:rPr lang="en-US" altLang="en-US" sz="15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).</a:t>
            </a:r>
          </a:p>
          <a:p>
            <a:pPr algn="just">
              <a:lnSpc>
                <a:spcPct val="90000"/>
              </a:lnSpc>
              <a:spcBef>
                <a:spcPts val="125"/>
              </a:spcBef>
              <a:buFontTx/>
              <a:buNone/>
            </a:pPr>
            <a:endParaRPr lang="en-US" altLang="en-US" sz="1500" dirty="0">
              <a:solidFill>
                <a:srgbClr val="001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E42A555B-E5D0-BD4F-AB57-1E8A4659F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6977" y="5903509"/>
            <a:ext cx="2982770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200" dirty="0">
                <a:latin typeface="Arial" panose="020B0604020202020204" pitchFamily="34" charset="0"/>
              </a:rPr>
              <a:t>Lampiran I </a:t>
            </a:r>
            <a:r>
              <a:rPr lang="en-US" altLang="id-ID" sz="1200" dirty="0" err="1">
                <a:latin typeface="Arial" panose="020B0604020202020204" pitchFamily="34" charset="0"/>
              </a:rPr>
              <a:t>Permendag</a:t>
            </a:r>
            <a:r>
              <a:rPr lang="en-US" altLang="id-ID" sz="1200" dirty="0">
                <a:latin typeface="Arial" panose="020B0604020202020204" pitchFamily="34" charset="0"/>
              </a:rPr>
              <a:t> 19 </a:t>
            </a:r>
            <a:r>
              <a:rPr lang="en-US" altLang="id-ID" sz="1200" dirty="0" err="1">
                <a:latin typeface="Arial" panose="020B0604020202020204" pitchFamily="34" charset="0"/>
              </a:rPr>
              <a:t>Tahun</a:t>
            </a:r>
            <a:r>
              <a:rPr lang="en-US" altLang="id-ID" sz="1200" dirty="0">
                <a:latin typeface="Arial" panose="020B0604020202020204" pitchFamily="34" charset="0"/>
              </a:rPr>
              <a:t> 2021</a:t>
            </a:r>
            <a:endParaRPr lang="id-ID" altLang="id-ID" sz="1200" dirty="0">
              <a:latin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98E5EAC-638B-6242-BA20-A2A5EA38F0B2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450095" y="0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80111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B7A83A7-C2DC-46D2-81ED-891F43E9489E}"/>
              </a:ext>
            </a:extLst>
          </p:cNvPr>
          <p:cNvGrpSpPr/>
          <p:nvPr/>
        </p:nvGrpSpPr>
        <p:grpSpPr>
          <a:xfrm>
            <a:off x="-1" y="6421877"/>
            <a:ext cx="12192001" cy="432000"/>
            <a:chOff x="-550318" y="3803162"/>
            <a:chExt cx="9144000" cy="367445"/>
          </a:xfrm>
          <a:solidFill>
            <a:srgbClr val="44546A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409D76-8214-4CAC-BAB4-657A70C9A15C}"/>
                </a:ext>
              </a:extLst>
            </p:cNvPr>
            <p:cNvSpPr/>
            <p:nvPr/>
          </p:nvSpPr>
          <p:spPr>
            <a:xfrm>
              <a:off x="-550318" y="3870505"/>
              <a:ext cx="9144000" cy="3001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algn="ctr">
                <a:spcBef>
                  <a:spcPts val="215"/>
                </a:spcBef>
              </a:pPr>
              <a:r>
                <a:rPr lang="en-GB" sz="1867" b="1" spc="-5" dirty="0">
                  <a:solidFill>
                    <a:schemeClr val="bg1"/>
                  </a:solidFill>
                </a:rPr>
                <a:t>Kementerian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Perdagangan</a:t>
              </a:r>
              <a:r>
                <a:rPr lang="en-GB" sz="1867" b="1" spc="-5" dirty="0">
                  <a:solidFill>
                    <a:schemeClr val="bg1"/>
                  </a:solidFill>
                </a:rPr>
                <a:t>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Republik</a:t>
              </a:r>
              <a:r>
                <a:rPr lang="en-GB" sz="1867" b="1" spc="-5" dirty="0">
                  <a:solidFill>
                    <a:schemeClr val="bg1"/>
                  </a:solidFill>
                </a:rPr>
                <a:t> Indonesia | www.kemendag.go.id/</a:t>
              </a:r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3DACFC65-69A2-4475-AD8E-79511F807825}"/>
                </a:ext>
              </a:extLst>
            </p:cNvPr>
            <p:cNvSpPr/>
            <p:nvPr/>
          </p:nvSpPr>
          <p:spPr>
            <a:xfrm>
              <a:off x="7589535" y="3803162"/>
              <a:ext cx="547199" cy="300102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3F731031-8BF5-4621-B74B-3A54EB0FD55F}"/>
              </a:ext>
            </a:extLst>
          </p:cNvPr>
          <p:cNvSpPr txBox="1">
            <a:spLocks/>
          </p:cNvSpPr>
          <p:nvPr/>
        </p:nvSpPr>
        <p:spPr>
          <a:xfrm>
            <a:off x="8610600" y="6415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8</a:t>
            </a:fld>
            <a:endParaRPr lang="en-ID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B423882-B554-4332-8600-AEF0084308FA}"/>
              </a:ext>
            </a:extLst>
          </p:cNvPr>
          <p:cNvSpPr txBox="1"/>
          <p:nvPr/>
        </p:nvSpPr>
        <p:spPr>
          <a:xfrm>
            <a:off x="266104" y="503027"/>
            <a:ext cx="63711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2800" b="1" dirty="0" err="1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Ketentuan</a:t>
            </a:r>
            <a:r>
              <a:rPr lang="en-US" altLang="en-US" sz="28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mengenai</a:t>
            </a:r>
            <a:r>
              <a:rPr lang="en-US" altLang="en-US" sz="28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Kriteria</a:t>
            </a:r>
            <a:r>
              <a:rPr lang="en-US" altLang="en-US" sz="28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Teknis</a:t>
            </a:r>
            <a:endParaRPr lang="en-US" altLang="en-US" sz="2800" b="1" dirty="0">
              <a:solidFill>
                <a:srgbClr val="002060"/>
              </a:solidFill>
              <a:latin typeface="Segoe UI" panose="020B0502040204020203" pitchFamily="34" charset="0"/>
              <a:ea typeface="Adobe Gothic Std B"/>
              <a:cs typeface="Segoe UI" panose="020B0502040204020203" pitchFamily="34" charset="0"/>
            </a:endParaRPr>
          </a:p>
        </p:txBody>
      </p:sp>
      <p:pic>
        <p:nvPicPr>
          <p:cNvPr id="38" name="Picture 2" descr="Macam dan Istilah Kayu Olahan | Materialpilihanku">
            <a:extLst>
              <a:ext uri="{FF2B5EF4-FFF2-40B4-BE49-F238E27FC236}">
                <a16:creationId xmlns:a16="http://schemas.microsoft.com/office/drawing/2014/main" id="{D27F88F4-46A1-4D80-BC3C-95DAD3481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439" y="230348"/>
            <a:ext cx="1166403" cy="795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 descr="German Heritage Furniture | Handcrafted Furniture - Chester, IA">
            <a:extLst>
              <a:ext uri="{FF2B5EF4-FFF2-40B4-BE49-F238E27FC236}">
                <a16:creationId xmlns:a16="http://schemas.microsoft.com/office/drawing/2014/main" id="{96C0FF98-4863-4219-B298-1C50E2923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728" y="50899"/>
            <a:ext cx="1757363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DC933E-40E9-F64E-86F9-926A7984C2D3}"/>
              </a:ext>
            </a:extLst>
          </p:cNvPr>
          <p:cNvSpPr/>
          <p:nvPr/>
        </p:nvSpPr>
        <p:spPr>
          <a:xfrm>
            <a:off x="266104" y="1518522"/>
            <a:ext cx="5803620" cy="34470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62F43"/>
            </a:solidFill>
          </a:ln>
        </p:spPr>
        <p:txBody>
          <a:bodyPr wrap="square">
            <a:spAutoFit/>
          </a:bodyPr>
          <a:lstStyle/>
          <a:p>
            <a:pPr marR="0" lvl="0" algn="just">
              <a:spcBef>
                <a:spcPts val="0"/>
              </a:spcBef>
              <a:spcAft>
                <a:spcPts val="1200"/>
              </a:spcAft>
            </a:pP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Untuk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produk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k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ayu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olahan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dalam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bentuk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S4S (</a:t>
            </a:r>
            <a:r>
              <a:rPr lang="en-AU" b="1" i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surfaced four side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), E2E 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atau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E4E yang 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berasal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dari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endParaRPr lang="en-US" b="1" dirty="0">
              <a:ea typeface="SimSun" panose="02010600030101010101" pitchFamily="2" charset="-122"/>
            </a:endParaRPr>
          </a:p>
          <a:p>
            <a:pPr marL="406400" marR="0" lvl="0" indent="-328613" algn="just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kayu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merbau</a:t>
            </a:r>
            <a:r>
              <a:rPr lang="en-AU" i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meranti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putih</a:t>
            </a:r>
            <a:r>
              <a:rPr lang="en-AU" i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dan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meranti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kuning</a:t>
            </a:r>
            <a:r>
              <a:rPr lang="en-AU" i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luas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penampang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tidak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lebih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15.000 mm2;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dan</a:t>
            </a:r>
            <a:endParaRPr lang="en-US" dirty="0">
              <a:ea typeface="SimSun" panose="02010600030101010101" pitchFamily="2" charset="-122"/>
            </a:endParaRPr>
          </a:p>
          <a:p>
            <a:pPr marL="406400" marR="0" lvl="0" indent="-328613" algn="just">
              <a:spcBef>
                <a:spcPts val="0"/>
              </a:spcBef>
              <a:spcAft>
                <a:spcPts val="1200"/>
              </a:spcAft>
              <a:buFont typeface="+mj-lt"/>
              <a:buAutoNum type="alphaLcPeriod"/>
            </a:pP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selain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kayu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merbau, meranti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putih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dan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meranti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kuning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luas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penampang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tidak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lebih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4.000 mm2</a:t>
            </a:r>
            <a:endParaRPr lang="en-US" dirty="0">
              <a:solidFill>
                <a:srgbClr val="000000"/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7787" marR="0" lvl="0" algn="just">
              <a:spcBef>
                <a:spcPts val="0"/>
              </a:spcBef>
              <a:spcAft>
                <a:spcPts val="0"/>
              </a:spcAft>
            </a:pP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hanya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berlaku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untuk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pengapalan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sampai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dengan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tanggal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31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Desember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2021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dibuktikan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id-ID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nomor dan tanggal pendaftaran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Pemberitahuan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Pabean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Ekspor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id-ID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dari kantor pabean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.</a:t>
            </a:r>
          </a:p>
          <a:p>
            <a:pPr marL="77787" marR="0" lvl="0" algn="just">
              <a:spcBef>
                <a:spcPts val="0"/>
              </a:spcBef>
              <a:spcAft>
                <a:spcPts val="0"/>
              </a:spcAft>
            </a:pPr>
            <a:endParaRPr lang="en-US" dirty="0">
              <a:ea typeface="SimSun" panose="02010600030101010101" pitchFamily="2" charset="-122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AAD8010-8556-FD48-A3EA-332CB0BC9E51}"/>
              </a:ext>
            </a:extLst>
          </p:cNvPr>
          <p:cNvSpPr/>
          <p:nvPr/>
        </p:nvSpPr>
        <p:spPr>
          <a:xfrm>
            <a:off x="6271948" y="1518522"/>
            <a:ext cx="5513058" cy="34470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62F43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Untuk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produk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k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ayu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olahan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dalam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bentuk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S4S (</a:t>
            </a:r>
            <a:r>
              <a:rPr lang="en-AU" b="1" i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surfaced four side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), E2E 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atau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E4E yang 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berasal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dari</a:t>
            </a:r>
            <a:r>
              <a:rPr lang="en-AU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</a:p>
          <a:p>
            <a:pPr marL="342900" lvl="0" indent="-342900" algn="just">
              <a:buFont typeface="+mj-lt"/>
              <a:buAutoNum type="alphaLcPeriod"/>
            </a:pPr>
            <a:r>
              <a:rPr lang="en-AU" dirty="0" err="1"/>
              <a:t>kayu</a:t>
            </a:r>
            <a:r>
              <a:rPr lang="en-AU" dirty="0"/>
              <a:t> merbau</a:t>
            </a:r>
            <a:r>
              <a:rPr lang="en-AU" i="1" dirty="0"/>
              <a:t> </a:t>
            </a:r>
            <a:r>
              <a:rPr lang="en-AU" dirty="0" err="1"/>
              <a:t>dengan</a:t>
            </a:r>
            <a:r>
              <a:rPr lang="en-AU" dirty="0"/>
              <a:t> </a:t>
            </a:r>
            <a:r>
              <a:rPr lang="en-AU" dirty="0" err="1"/>
              <a:t>luas</a:t>
            </a:r>
            <a:r>
              <a:rPr lang="en-AU" dirty="0"/>
              <a:t> </a:t>
            </a:r>
            <a:r>
              <a:rPr lang="en-AU" dirty="0" err="1"/>
              <a:t>penampang</a:t>
            </a:r>
            <a:r>
              <a:rPr lang="en-AU" dirty="0"/>
              <a:t> </a:t>
            </a:r>
            <a:r>
              <a:rPr lang="en-AU" dirty="0" err="1"/>
              <a:t>tidak</a:t>
            </a:r>
            <a:r>
              <a:rPr lang="en-AU" dirty="0"/>
              <a:t> </a:t>
            </a:r>
            <a:r>
              <a:rPr lang="en-AU" dirty="0" err="1"/>
              <a:t>lebih</a:t>
            </a:r>
            <a:r>
              <a:rPr lang="en-AU" dirty="0"/>
              <a:t> </a:t>
            </a:r>
            <a:r>
              <a:rPr lang="en-AU" dirty="0" err="1"/>
              <a:t>dari</a:t>
            </a:r>
            <a:r>
              <a:rPr lang="en-AU" dirty="0"/>
              <a:t> 10.000 mm2; </a:t>
            </a:r>
            <a:r>
              <a:rPr lang="en-AU" dirty="0" err="1"/>
              <a:t>dan</a:t>
            </a:r>
            <a:r>
              <a:rPr lang="en-US" dirty="0"/>
              <a:t> 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alphaLcPeriod"/>
            </a:pPr>
            <a:r>
              <a:rPr lang="en-AU" dirty="0" err="1"/>
              <a:t>selain</a:t>
            </a:r>
            <a:r>
              <a:rPr lang="en-AU" dirty="0"/>
              <a:t> </a:t>
            </a:r>
            <a:r>
              <a:rPr lang="en-AU" dirty="0" err="1"/>
              <a:t>kayu</a:t>
            </a:r>
            <a:r>
              <a:rPr lang="en-AU" dirty="0"/>
              <a:t> merbau </a:t>
            </a:r>
            <a:r>
              <a:rPr lang="en-AU" dirty="0" err="1"/>
              <a:t>dengan</a:t>
            </a:r>
            <a:r>
              <a:rPr lang="en-AU" dirty="0"/>
              <a:t> </a:t>
            </a:r>
            <a:r>
              <a:rPr lang="en-AU" dirty="0" err="1"/>
              <a:t>luas</a:t>
            </a:r>
            <a:r>
              <a:rPr lang="en-AU" dirty="0"/>
              <a:t> </a:t>
            </a:r>
            <a:r>
              <a:rPr lang="en-AU" dirty="0" err="1"/>
              <a:t>penampang</a:t>
            </a:r>
            <a:r>
              <a:rPr lang="en-AU" dirty="0"/>
              <a:t> </a:t>
            </a:r>
            <a:r>
              <a:rPr lang="en-AU" dirty="0" err="1"/>
              <a:t>tidak</a:t>
            </a:r>
            <a:r>
              <a:rPr lang="en-AU" dirty="0"/>
              <a:t> </a:t>
            </a:r>
            <a:r>
              <a:rPr lang="en-AU" dirty="0" err="1"/>
              <a:t>lebih</a:t>
            </a:r>
            <a:r>
              <a:rPr lang="en-AU" dirty="0"/>
              <a:t> </a:t>
            </a:r>
            <a:r>
              <a:rPr lang="en-AU" dirty="0" err="1"/>
              <a:t>dari</a:t>
            </a:r>
            <a:r>
              <a:rPr lang="en-AU" dirty="0"/>
              <a:t> 4.000 mm2</a:t>
            </a:r>
            <a:endParaRPr lang="en-US" dirty="0"/>
          </a:p>
          <a:p>
            <a:pPr lvl="0" algn="just"/>
            <a:r>
              <a:rPr lang="en-US" b="1" dirty="0" err="1"/>
              <a:t>hanya</a:t>
            </a:r>
            <a:r>
              <a:rPr lang="en-US" b="1" dirty="0"/>
              <a:t> </a:t>
            </a:r>
            <a:r>
              <a:rPr lang="en-US" b="1" dirty="0" err="1"/>
              <a:t>berlaku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pengapalan</a:t>
            </a:r>
            <a:r>
              <a:rPr lang="en-US" b="1" dirty="0"/>
              <a:t> </a:t>
            </a:r>
            <a:r>
              <a:rPr lang="en-US" b="1" dirty="0" err="1"/>
              <a:t>mulai</a:t>
            </a:r>
            <a:r>
              <a:rPr lang="en-US" b="1" dirty="0"/>
              <a:t> </a:t>
            </a:r>
            <a:r>
              <a:rPr lang="en-US" b="1" dirty="0" err="1"/>
              <a:t>tanggal</a:t>
            </a:r>
            <a:r>
              <a:rPr lang="en-US" b="1" dirty="0"/>
              <a:t> 1 </a:t>
            </a:r>
            <a:r>
              <a:rPr lang="en-US" b="1" dirty="0" err="1"/>
              <a:t>Januari</a:t>
            </a:r>
            <a:r>
              <a:rPr lang="en-US" b="1" dirty="0"/>
              <a:t> 2022 </a:t>
            </a:r>
            <a:r>
              <a:rPr lang="en-US" dirty="0"/>
              <a:t>yang </a:t>
            </a:r>
            <a:r>
              <a:rPr lang="en-US" dirty="0" err="1"/>
              <a:t>dibuktikan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id-ID" dirty="0"/>
              <a:t>nomor dan tanggal pendaftaran </a:t>
            </a:r>
            <a:r>
              <a:rPr lang="en-US" dirty="0" err="1"/>
              <a:t>Pemberitahuan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 </a:t>
            </a:r>
            <a:r>
              <a:rPr lang="en-US" dirty="0" err="1"/>
              <a:t>Ekspor</a:t>
            </a:r>
            <a:r>
              <a:rPr lang="en-US" dirty="0"/>
              <a:t> </a:t>
            </a:r>
            <a:r>
              <a:rPr lang="id-ID" dirty="0"/>
              <a:t>dari kantor pabean</a:t>
            </a:r>
            <a:r>
              <a:rPr lang="en-US" dirty="0"/>
              <a:t>.</a:t>
            </a:r>
          </a:p>
          <a:p>
            <a:pPr lvl="0" algn="just"/>
            <a:endParaRPr lang="en-US" dirty="0"/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37AF38E2-CD4A-7B41-848B-B8F7C0460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6658" y="5284880"/>
            <a:ext cx="2838348" cy="268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100" dirty="0" err="1">
                <a:latin typeface="Arial" panose="020B0604020202020204" pitchFamily="34" charset="0"/>
              </a:rPr>
              <a:t>Permendag</a:t>
            </a:r>
            <a:r>
              <a:rPr lang="en-US" altLang="id-ID" sz="1100" dirty="0">
                <a:latin typeface="Arial" panose="020B0604020202020204" pitchFamily="34" charset="0"/>
              </a:rPr>
              <a:t> 19 </a:t>
            </a:r>
            <a:r>
              <a:rPr lang="en-US" altLang="id-ID" sz="1100" dirty="0" err="1">
                <a:latin typeface="Arial" panose="020B0604020202020204" pitchFamily="34" charset="0"/>
              </a:rPr>
              <a:t>Tahun</a:t>
            </a:r>
            <a:r>
              <a:rPr lang="en-US" altLang="id-ID" sz="1100" dirty="0">
                <a:latin typeface="Arial" panose="020B0604020202020204" pitchFamily="34" charset="0"/>
              </a:rPr>
              <a:t> 2021 </a:t>
            </a:r>
            <a:r>
              <a:rPr lang="en-US" altLang="id-ID" sz="1100" dirty="0" err="1">
                <a:latin typeface="Arial" panose="020B0604020202020204" pitchFamily="34" charset="0"/>
              </a:rPr>
              <a:t>Pasal</a:t>
            </a:r>
            <a:r>
              <a:rPr lang="en-US" altLang="id-ID" sz="1100" dirty="0">
                <a:latin typeface="Arial" panose="020B0604020202020204" pitchFamily="34" charset="0"/>
              </a:rPr>
              <a:t> 47 </a:t>
            </a:r>
            <a:endParaRPr lang="id-ID" altLang="id-ID" sz="1100" dirty="0"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C67A0F-CF1B-0940-B381-201E95F1A235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450095" y="-63348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2884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E9CAA94-61F9-6441-A9BC-FD25E675652A}"/>
              </a:ext>
            </a:extLst>
          </p:cNvPr>
          <p:cNvSpPr/>
          <p:nvPr/>
        </p:nvSpPr>
        <p:spPr>
          <a:xfrm>
            <a:off x="6220695" y="1033698"/>
            <a:ext cx="5524615" cy="3601364"/>
          </a:xfrm>
          <a:prstGeom prst="rect">
            <a:avLst/>
          </a:prstGeom>
          <a:solidFill>
            <a:srgbClr val="ECF0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B7A83A7-C2DC-46D2-81ED-891F43E9489E}"/>
              </a:ext>
            </a:extLst>
          </p:cNvPr>
          <p:cNvGrpSpPr/>
          <p:nvPr/>
        </p:nvGrpSpPr>
        <p:grpSpPr>
          <a:xfrm>
            <a:off x="-1" y="6421877"/>
            <a:ext cx="12192001" cy="432000"/>
            <a:chOff x="-550318" y="3803162"/>
            <a:chExt cx="9144000" cy="367445"/>
          </a:xfrm>
          <a:solidFill>
            <a:srgbClr val="44546A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409D76-8214-4CAC-BAB4-657A70C9A15C}"/>
                </a:ext>
              </a:extLst>
            </p:cNvPr>
            <p:cNvSpPr/>
            <p:nvPr/>
          </p:nvSpPr>
          <p:spPr>
            <a:xfrm>
              <a:off x="-550318" y="3870505"/>
              <a:ext cx="9144000" cy="3001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algn="ctr">
                <a:spcBef>
                  <a:spcPts val="215"/>
                </a:spcBef>
              </a:pPr>
              <a:r>
                <a:rPr lang="en-GB" sz="1867" b="1" spc="-5" dirty="0">
                  <a:solidFill>
                    <a:schemeClr val="bg1"/>
                  </a:solidFill>
                </a:rPr>
                <a:t>Kementerian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Perdagangan</a:t>
              </a:r>
              <a:r>
                <a:rPr lang="en-GB" sz="1867" b="1" spc="-5" dirty="0">
                  <a:solidFill>
                    <a:schemeClr val="bg1"/>
                  </a:solidFill>
                </a:rPr>
                <a:t>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Republik</a:t>
              </a:r>
              <a:r>
                <a:rPr lang="en-GB" sz="1867" b="1" spc="-5" dirty="0">
                  <a:solidFill>
                    <a:schemeClr val="bg1"/>
                  </a:solidFill>
                </a:rPr>
                <a:t> Indonesia | www.kemendag.go.id/</a:t>
              </a:r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3DACFC65-69A2-4475-AD8E-79511F807825}"/>
                </a:ext>
              </a:extLst>
            </p:cNvPr>
            <p:cNvSpPr/>
            <p:nvPr/>
          </p:nvSpPr>
          <p:spPr>
            <a:xfrm>
              <a:off x="7589535" y="3803162"/>
              <a:ext cx="547199" cy="300102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3F731031-8BF5-4621-B74B-3A54EB0FD55F}"/>
              </a:ext>
            </a:extLst>
          </p:cNvPr>
          <p:cNvSpPr txBox="1">
            <a:spLocks/>
          </p:cNvSpPr>
          <p:nvPr/>
        </p:nvSpPr>
        <p:spPr>
          <a:xfrm>
            <a:off x="8610600" y="6415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9</a:t>
            </a:fld>
            <a:endParaRPr lang="en-ID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B423882-B554-4332-8600-AEF0084308FA}"/>
              </a:ext>
            </a:extLst>
          </p:cNvPr>
          <p:cNvSpPr txBox="1"/>
          <p:nvPr/>
        </p:nvSpPr>
        <p:spPr>
          <a:xfrm>
            <a:off x="266104" y="137844"/>
            <a:ext cx="46895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KEWAJIBAN DAN SANKSI</a:t>
            </a:r>
          </a:p>
          <a:p>
            <a:pPr eaLnBrk="1" hangingPunct="1">
              <a:defRPr/>
            </a:pPr>
            <a:r>
              <a:rPr lang="en-US" altLang="en-US" sz="24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PRODUK INDUSTRI KEHUTANAN</a:t>
            </a:r>
          </a:p>
        </p:txBody>
      </p:sp>
      <p:pic>
        <p:nvPicPr>
          <p:cNvPr id="38" name="Picture 2" descr="Macam dan Istilah Kayu Olahan | Materialpilihanku">
            <a:extLst>
              <a:ext uri="{FF2B5EF4-FFF2-40B4-BE49-F238E27FC236}">
                <a16:creationId xmlns:a16="http://schemas.microsoft.com/office/drawing/2014/main" id="{D27F88F4-46A1-4D80-BC3C-95DAD3481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779" y="230348"/>
            <a:ext cx="1166403" cy="795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 descr="German Heritage Furniture | Handcrafted Furniture - Chester, IA">
            <a:extLst>
              <a:ext uri="{FF2B5EF4-FFF2-40B4-BE49-F238E27FC236}">
                <a16:creationId xmlns:a16="http://schemas.microsoft.com/office/drawing/2014/main" id="{96C0FF98-4863-4219-B298-1C50E2923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068" y="50899"/>
            <a:ext cx="1757363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43C5BEA-757C-4774-8FA7-0DC7445201EE}"/>
              </a:ext>
            </a:extLst>
          </p:cNvPr>
          <p:cNvSpPr/>
          <p:nvPr/>
        </p:nvSpPr>
        <p:spPr>
          <a:xfrm>
            <a:off x="266104" y="1022193"/>
            <a:ext cx="5780291" cy="3612869"/>
          </a:xfrm>
          <a:prstGeom prst="rect">
            <a:avLst/>
          </a:prstGeom>
          <a:solidFill>
            <a:srgbClr val="ECF0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C766F-7C1E-6449-9A49-3DA54A4F6ACD}"/>
              </a:ext>
            </a:extLst>
          </p:cNvPr>
          <p:cNvSpPr txBox="1"/>
          <p:nvPr/>
        </p:nvSpPr>
        <p:spPr>
          <a:xfrm>
            <a:off x="266104" y="4794360"/>
            <a:ext cx="4689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20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PASAL TRANSISI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888C29D8-44C5-834D-80BA-999F14D85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5099" y="4525952"/>
            <a:ext cx="2838348" cy="268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100" dirty="0" err="1">
                <a:latin typeface="Arial" panose="020B0604020202020204" pitchFamily="34" charset="0"/>
              </a:rPr>
              <a:t>Permendag</a:t>
            </a:r>
            <a:r>
              <a:rPr lang="en-US" altLang="id-ID" sz="1100" dirty="0">
                <a:latin typeface="Arial" panose="020B0604020202020204" pitchFamily="34" charset="0"/>
              </a:rPr>
              <a:t> 19 </a:t>
            </a:r>
            <a:r>
              <a:rPr lang="en-US" altLang="id-ID" sz="1100" dirty="0" err="1">
                <a:latin typeface="Arial" panose="020B0604020202020204" pitchFamily="34" charset="0"/>
              </a:rPr>
              <a:t>Tahun</a:t>
            </a:r>
            <a:r>
              <a:rPr lang="en-US" altLang="id-ID" sz="1100" dirty="0">
                <a:latin typeface="Arial" panose="020B0604020202020204" pitchFamily="34" charset="0"/>
              </a:rPr>
              <a:t> 2021 </a:t>
            </a:r>
            <a:r>
              <a:rPr lang="en-US" altLang="id-ID" sz="1100" dirty="0" err="1">
                <a:latin typeface="Arial" panose="020B0604020202020204" pitchFamily="34" charset="0"/>
              </a:rPr>
              <a:t>Pasal</a:t>
            </a:r>
            <a:r>
              <a:rPr lang="en-US" altLang="id-ID" sz="1100" dirty="0">
                <a:latin typeface="Arial" panose="020B0604020202020204" pitchFamily="34" charset="0"/>
              </a:rPr>
              <a:t> 27 </a:t>
            </a:r>
            <a:endParaRPr lang="id-ID" altLang="id-ID" sz="1100" dirty="0">
              <a:latin typeface="Arial" panose="020B0604020202020204" pitchFamily="34" charset="0"/>
            </a:endParaRPr>
          </a:p>
        </p:txBody>
      </p:sp>
      <p:sp>
        <p:nvSpPr>
          <p:cNvPr id="28" name="TextBox 15">
            <a:extLst>
              <a:ext uri="{FF2B5EF4-FFF2-40B4-BE49-F238E27FC236}">
                <a16:creationId xmlns:a16="http://schemas.microsoft.com/office/drawing/2014/main" id="{8B971437-E0D7-394A-BC16-CF346FE19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5390" y="4505032"/>
            <a:ext cx="2838348" cy="268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100" dirty="0" err="1">
                <a:latin typeface="Arial" panose="020B0604020202020204" pitchFamily="34" charset="0"/>
              </a:rPr>
              <a:t>Permendag</a:t>
            </a:r>
            <a:r>
              <a:rPr lang="en-US" altLang="id-ID" sz="1100" dirty="0">
                <a:latin typeface="Arial" panose="020B0604020202020204" pitchFamily="34" charset="0"/>
              </a:rPr>
              <a:t> 19 </a:t>
            </a:r>
            <a:r>
              <a:rPr lang="en-US" altLang="id-ID" sz="1100" dirty="0" err="1">
                <a:latin typeface="Arial" panose="020B0604020202020204" pitchFamily="34" charset="0"/>
              </a:rPr>
              <a:t>Tahun</a:t>
            </a:r>
            <a:r>
              <a:rPr lang="en-US" altLang="id-ID" sz="1100" dirty="0">
                <a:latin typeface="Arial" panose="020B0604020202020204" pitchFamily="34" charset="0"/>
              </a:rPr>
              <a:t> 2021 </a:t>
            </a:r>
            <a:r>
              <a:rPr lang="en-US" altLang="id-ID" sz="1100" dirty="0" err="1">
                <a:latin typeface="Arial" panose="020B0604020202020204" pitchFamily="34" charset="0"/>
              </a:rPr>
              <a:t>Pasal</a:t>
            </a:r>
            <a:r>
              <a:rPr lang="en-US" altLang="id-ID" sz="1100" dirty="0">
                <a:latin typeface="Arial" panose="020B0604020202020204" pitchFamily="34" charset="0"/>
              </a:rPr>
              <a:t> 32 </a:t>
            </a:r>
            <a:endParaRPr lang="id-ID" altLang="id-ID" sz="1100" dirty="0">
              <a:latin typeface="Arial" panose="020B0604020202020204" pitchFamily="34" charset="0"/>
            </a:endParaRP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E0566182-E397-F54F-9B6B-6B81C9CF6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663" y="1511623"/>
            <a:ext cx="5886458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1588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125"/>
              </a:spcBef>
              <a:spcAft>
                <a:spcPts val="0"/>
              </a:spcAft>
              <a:defRPr/>
            </a:pPr>
            <a:r>
              <a:rPr lang="sv-SE" altLang="en-US" sz="1400" b="1" kern="0" dirty="0" err="1">
                <a:solidFill>
                  <a:srgbClr val="001F60"/>
                </a:solidFill>
                <a:latin typeface="+mn-lt"/>
                <a:ea typeface="+mn-ea"/>
              </a:rPr>
              <a:t>Kewajiban</a:t>
            </a:r>
            <a:r>
              <a:rPr lang="sv-SE" altLang="en-US" sz="1400" b="1" kern="0" dirty="0">
                <a:solidFill>
                  <a:srgbClr val="001F60"/>
                </a:solidFill>
                <a:latin typeface="+mn-lt"/>
                <a:ea typeface="+mn-ea"/>
              </a:rPr>
              <a:t>:</a:t>
            </a:r>
          </a:p>
          <a:p>
            <a:pPr marL="361950" indent="-24606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Eksportir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yang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telah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memiliki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Laporan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Surveyor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wajib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menyampaikan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laporan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realisasi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Ekspor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baik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yang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terealisasi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maupun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tidak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terealisasi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secara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elektronik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kepada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Menteri.</a:t>
            </a:r>
          </a:p>
          <a:p>
            <a:pPr marL="361950" indent="-24606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Laporan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realisasi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disampaikan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setiap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bulan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paling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lambat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tanggal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15 (lima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belas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)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pada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bulan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berikutnya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,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melalui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id-ID" sz="1400" kern="0" dirty="0">
                <a:solidFill>
                  <a:srgbClr val="002060"/>
                </a:solidFill>
                <a:ea typeface="+mn-ea"/>
              </a:rPr>
              <a:t>SINSW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yang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diteruskan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ke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Sistem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INATRADE.</a:t>
            </a:r>
          </a:p>
          <a:p>
            <a:pPr marL="361950" indent="-24606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Laporan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realisasi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meliputi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data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atau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keterangan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paling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sedikit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mengenai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: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jenis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/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uraian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Barang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; pos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tarif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/HS; volume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Barang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;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nilai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Barang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;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pelabuhan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muat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; negara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tujuan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;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nomor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dan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tanggal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  <a:ea typeface="+mn-ea"/>
              </a:rPr>
              <a:t>Laporan</a:t>
            </a:r>
            <a:r>
              <a:rPr lang="en-US" sz="1400" b="1" kern="0" dirty="0">
                <a:solidFill>
                  <a:srgbClr val="002060"/>
                </a:solidFill>
                <a:ea typeface="+mn-ea"/>
              </a:rPr>
              <a:t> Surveyor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,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untuk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Ekspor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Barang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tertentu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yang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dikenai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kewajiban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Verifikasi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atau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Penelusuran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Teknis; dan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nomor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dan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tanggal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Pemberitahuan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Ekspor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  <a:ea typeface="+mn-ea"/>
              </a:rPr>
              <a:t>Barang</a:t>
            </a:r>
            <a:r>
              <a:rPr lang="en-US" sz="1400" kern="0" dirty="0">
                <a:solidFill>
                  <a:srgbClr val="002060"/>
                </a:solidFill>
                <a:ea typeface="+mn-ea"/>
              </a:rPr>
              <a:t>.</a:t>
            </a:r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C2F00169-8695-E848-BA64-3C9EC76E5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592" y="1056897"/>
            <a:ext cx="3025932" cy="375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altLang="id-ID" sz="1400" b="1" u="sng" dirty="0" err="1">
                <a:solidFill>
                  <a:srgbClr val="001F60"/>
                </a:solidFill>
                <a:latin typeface="Arial" panose="020B0604020202020204" pitchFamily="34" charset="0"/>
                <a:ea typeface="+mn-ea"/>
              </a:rPr>
              <a:t>Terkait</a:t>
            </a:r>
            <a:r>
              <a:rPr lang="en-US" altLang="id-ID" sz="1400" b="1" u="sng" dirty="0">
                <a:solidFill>
                  <a:srgbClr val="001F60"/>
                </a:solidFill>
                <a:latin typeface="Arial" panose="020B0604020202020204" pitchFamily="34" charset="0"/>
                <a:ea typeface="+mn-ea"/>
              </a:rPr>
              <a:t> </a:t>
            </a:r>
            <a:r>
              <a:rPr lang="en-US" altLang="id-ID" sz="1400" b="1" u="sng" dirty="0" err="1">
                <a:solidFill>
                  <a:srgbClr val="001F60"/>
                </a:solidFill>
                <a:latin typeface="Arial" panose="020B0604020202020204" pitchFamily="34" charset="0"/>
                <a:ea typeface="+mn-ea"/>
              </a:rPr>
              <a:t>Laporan</a:t>
            </a:r>
            <a:r>
              <a:rPr lang="en-US" altLang="id-ID" sz="1400" b="1" u="sng" dirty="0">
                <a:solidFill>
                  <a:srgbClr val="001F60"/>
                </a:solidFill>
                <a:latin typeface="Arial" panose="020B0604020202020204" pitchFamily="34" charset="0"/>
                <a:ea typeface="+mn-ea"/>
              </a:rPr>
              <a:t> Surveyor (LS)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6DCA16-19F6-D941-A90B-9671CE19D6B0}"/>
              </a:ext>
            </a:extLst>
          </p:cNvPr>
          <p:cNvSpPr txBox="1"/>
          <p:nvPr/>
        </p:nvSpPr>
        <p:spPr>
          <a:xfrm>
            <a:off x="6232421" y="1636716"/>
            <a:ext cx="5457815" cy="1863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5888">
              <a:lnSpc>
                <a:spcPct val="90000"/>
              </a:lnSpc>
              <a:spcBef>
                <a:spcPts val="125"/>
              </a:spcBef>
              <a:defRPr/>
            </a:pPr>
            <a:r>
              <a:rPr lang="sv-SE" altLang="en-US" sz="1400" b="1" dirty="0">
                <a:solidFill>
                  <a:srgbClr val="001F60"/>
                </a:solidFill>
                <a:ea typeface="+mn-ea"/>
                <a:cs typeface="Arial" panose="020B0604020202020204" pitchFamily="34" charset="0"/>
              </a:rPr>
              <a:t>Sanksi:</a:t>
            </a:r>
          </a:p>
          <a:p>
            <a:pPr marL="361950" indent="-246063">
              <a:lnSpc>
                <a:spcPct val="90000"/>
              </a:lnSpc>
              <a:spcBef>
                <a:spcPts val="125"/>
              </a:spcBef>
              <a:buFont typeface="+mj-lt"/>
              <a:buAutoNum type="arabicPeriod"/>
              <a:defRPr/>
            </a:pP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Eksportir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tidak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melaksanakan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kewajiban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laporan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realisasi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Ekspor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dikenai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sanksi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administratif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berupa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peringatan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elektronik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melalui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SINSW.</a:t>
            </a:r>
          </a:p>
          <a:p>
            <a:pPr marL="361950" indent="-246063">
              <a:lnSpc>
                <a:spcPct val="90000"/>
              </a:lnSpc>
              <a:spcBef>
                <a:spcPts val="125"/>
              </a:spcBef>
              <a:buFont typeface="+mj-lt"/>
              <a:buAutoNum type="arabicPeriod"/>
              <a:defRPr/>
            </a:pP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Apabila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Eksportir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telah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dikenai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sanksi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administratif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tetap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tidak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menyampaikan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laporan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realisasi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Ekspor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dalam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jangka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waktu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paling lama 30 (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tiga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puluh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)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hari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terhitung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sejak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tanggal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peringatan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elektronik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dikenakan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Eksportir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dikenai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sanksi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administratif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berupa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penangguhan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pelayanan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Verifikasi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atau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Penelusuran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Teknis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400" b="1" dirty="0">
              <a:solidFill>
                <a:srgbClr val="00206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325094-39E9-5744-894E-8965ABCE67C6}"/>
              </a:ext>
            </a:extLst>
          </p:cNvPr>
          <p:cNvSpPr/>
          <p:nvPr/>
        </p:nvSpPr>
        <p:spPr>
          <a:xfrm>
            <a:off x="300592" y="5208323"/>
            <a:ext cx="116339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err="1"/>
              <a:t>Pasal</a:t>
            </a:r>
            <a:r>
              <a:rPr lang="en-US" b="1" dirty="0"/>
              <a:t> 49 </a:t>
            </a:r>
            <a:r>
              <a:rPr lang="en-US" b="1" dirty="0" err="1"/>
              <a:t>huruf</a:t>
            </a:r>
            <a:r>
              <a:rPr lang="en-US" b="1" dirty="0"/>
              <a:t> j :</a:t>
            </a:r>
          </a:p>
          <a:p>
            <a:pPr>
              <a:defRPr/>
            </a:pPr>
            <a:r>
              <a:rPr lang="en-US" dirty="0" err="1"/>
              <a:t>Laporan</a:t>
            </a:r>
            <a:r>
              <a:rPr lang="en-US" dirty="0"/>
              <a:t> Surveyor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diterbitkan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menteri</a:t>
            </a:r>
            <a:r>
              <a:rPr lang="en-US" dirty="0"/>
              <a:t> </a:t>
            </a:r>
            <a:r>
              <a:rPr lang="en-US" dirty="0" err="1"/>
              <a:t>perdagangan</a:t>
            </a:r>
            <a:r>
              <a:rPr lang="en-US" dirty="0"/>
              <a:t> yang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Ekspor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berlakunya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Menteri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selesainya</a:t>
            </a:r>
            <a:r>
              <a:rPr lang="en-US" dirty="0"/>
              <a:t> </a:t>
            </a:r>
            <a:r>
              <a:rPr lang="en-US" dirty="0" err="1"/>
              <a:t>Ekspor</a:t>
            </a:r>
            <a:r>
              <a:rPr lang="en-US" dirty="0"/>
              <a:t>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724F672-9BD7-4748-B976-A19D3CB5062F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450095" y="0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2552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B7A83A7-C2DC-46D2-81ED-891F43E9489E}"/>
              </a:ext>
            </a:extLst>
          </p:cNvPr>
          <p:cNvGrpSpPr/>
          <p:nvPr/>
        </p:nvGrpSpPr>
        <p:grpSpPr>
          <a:xfrm>
            <a:off x="-1" y="6421877"/>
            <a:ext cx="12192001" cy="432000"/>
            <a:chOff x="-550318" y="3803162"/>
            <a:chExt cx="9144000" cy="367445"/>
          </a:xfrm>
          <a:solidFill>
            <a:srgbClr val="44546A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409D76-8214-4CAC-BAB4-657A70C9A15C}"/>
                </a:ext>
              </a:extLst>
            </p:cNvPr>
            <p:cNvSpPr/>
            <p:nvPr/>
          </p:nvSpPr>
          <p:spPr>
            <a:xfrm>
              <a:off x="-550318" y="3870505"/>
              <a:ext cx="9144000" cy="3001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algn="ctr">
                <a:spcBef>
                  <a:spcPts val="215"/>
                </a:spcBef>
              </a:pPr>
              <a:r>
                <a:rPr lang="en-GB" sz="1867" b="1" spc="-5" dirty="0">
                  <a:solidFill>
                    <a:schemeClr val="bg1"/>
                  </a:solidFill>
                </a:rPr>
                <a:t>Kementerian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Perdagangan</a:t>
              </a:r>
              <a:r>
                <a:rPr lang="en-GB" sz="1867" b="1" spc="-5" dirty="0">
                  <a:solidFill>
                    <a:schemeClr val="bg1"/>
                  </a:solidFill>
                </a:rPr>
                <a:t>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Republik</a:t>
              </a:r>
              <a:r>
                <a:rPr lang="en-GB" sz="1867" b="1" spc="-5" dirty="0">
                  <a:solidFill>
                    <a:schemeClr val="bg1"/>
                  </a:solidFill>
                </a:rPr>
                <a:t> Indonesia | www.kemendag.go.id/</a:t>
              </a:r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3DACFC65-69A2-4475-AD8E-79511F807825}"/>
                </a:ext>
              </a:extLst>
            </p:cNvPr>
            <p:cNvSpPr/>
            <p:nvPr/>
          </p:nvSpPr>
          <p:spPr>
            <a:xfrm>
              <a:off x="7589535" y="3803162"/>
              <a:ext cx="547199" cy="300102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3F731031-8BF5-4621-B74B-3A54EB0FD55F}"/>
              </a:ext>
            </a:extLst>
          </p:cNvPr>
          <p:cNvSpPr txBox="1">
            <a:spLocks/>
          </p:cNvSpPr>
          <p:nvPr/>
        </p:nvSpPr>
        <p:spPr>
          <a:xfrm>
            <a:off x="8610600" y="6415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10</a:t>
            </a:fld>
            <a:endParaRPr lang="en-ID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B423882-B554-4332-8600-AEF0084308FA}"/>
              </a:ext>
            </a:extLst>
          </p:cNvPr>
          <p:cNvSpPr txBox="1"/>
          <p:nvPr/>
        </p:nvSpPr>
        <p:spPr>
          <a:xfrm>
            <a:off x="106331" y="89689"/>
            <a:ext cx="86457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28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PENGECUALIAN EKSPOR PRODUK INDUSTRI KEHUTANAN</a:t>
            </a:r>
          </a:p>
          <a:p>
            <a:pPr eaLnBrk="1" hangingPunct="1">
              <a:defRPr/>
            </a:pPr>
            <a:r>
              <a:rPr lang="en-US" altLang="en-US" sz="28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(TIDAK UNTUK KEGIATAN USAHA)</a:t>
            </a: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558F417B-D50E-4844-AA52-FB5E123DD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00" y="1144765"/>
            <a:ext cx="2841625" cy="427038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b="1">
                <a:solidFill>
                  <a:schemeClr val="bg1"/>
                </a:solidFill>
                <a:cs typeface="Arial" panose="020B0604020202020204" pitchFamily="34" charset="0"/>
              </a:rPr>
              <a:t>Tujuan Pengecualian</a:t>
            </a:r>
            <a:endParaRPr lang="en-US" altLang="en-US" sz="14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b="1">
              <a:cs typeface="Arial" panose="020B0604020202020204" pitchFamily="34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649A10AA-06C2-4814-97A8-17688DDBC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8" y="1619250"/>
            <a:ext cx="2833687" cy="1709737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id="{E42904A8-712A-4EB7-9C03-389BF42E5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1624013"/>
            <a:ext cx="2867025" cy="1463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510" rIns="0" bIns="0">
            <a:spAutoFit/>
          </a:bodyPr>
          <a:lstStyle>
            <a:lvl1pPr marL="438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ts val="125"/>
              </a:spcBef>
              <a:spcAft>
                <a:spcPts val="60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Barang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bawaan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penumpang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atau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awak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sarana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pengangkut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125"/>
              </a:spcBef>
              <a:buFont typeface="Calibri Light" panose="020F0302020204030204" pitchFamily="34" charset="0"/>
              <a:buAutoNum type="arabicPeriod"/>
            </a:pPr>
            <a:r>
              <a:rPr lang="sv-SE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Barang untuk keperluan instansi pemerintah/ lembaga negara lainnya yang diekspor sendiri oleh instansi pemerintah/ lembaga dimaksud.</a:t>
            </a:r>
            <a:endParaRPr lang="en-US" altLang="en-US" sz="1400" dirty="0">
              <a:solidFill>
                <a:srgbClr val="001F6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C23BE023-4795-4D4F-967E-D7AE035F3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7688" y="1622425"/>
            <a:ext cx="3576637" cy="1703388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E976105D-E78D-491B-BED2-BA6F4982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688" y="1654175"/>
            <a:ext cx="359410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510" rIns="0" bIns="0">
            <a:spAutoFit/>
          </a:bodyPr>
          <a:lstStyle>
            <a:lvl1pPr marL="1666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sv-SE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Sesuai</a:t>
            </a:r>
            <a:r>
              <a:rPr lang="sv-SE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dengan</a:t>
            </a:r>
            <a:r>
              <a:rPr lang="sv-SE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ketentuan</a:t>
            </a:r>
            <a:r>
              <a:rPr lang="sv-SE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peraturan</a:t>
            </a:r>
            <a:r>
              <a:rPr lang="sv-SE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perundang-undangan</a:t>
            </a:r>
            <a:r>
              <a:rPr lang="sv-SE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.</a:t>
            </a:r>
            <a:endParaRPr lang="id-ID" altLang="en-US" sz="1400" dirty="0">
              <a:solidFill>
                <a:srgbClr val="001F6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0" name="Rectangle 18">
            <a:extLst>
              <a:ext uri="{FF2B5EF4-FFF2-40B4-BE49-F238E27FC236}">
                <a16:creationId xmlns:a16="http://schemas.microsoft.com/office/drawing/2014/main" id="{EC4BC54F-931E-4BEF-BB0A-6F88EA948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7688" y="1143000"/>
            <a:ext cx="3576637" cy="427038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b="1">
                <a:solidFill>
                  <a:schemeClr val="bg1"/>
                </a:solidFill>
                <a:cs typeface="Arial" panose="020B0604020202020204" pitchFamily="34" charset="0"/>
              </a:rPr>
              <a:t>Persyaratan </a:t>
            </a:r>
            <a:endParaRPr lang="en-US" altLang="en-US" sz="1400" b="1">
              <a:cs typeface="Arial" panose="020B0604020202020204" pitchFamily="34" charset="0"/>
            </a:endParaRPr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BDE60E60-FC5C-42E9-8D81-28F321A7E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6663" y="1624013"/>
            <a:ext cx="1897062" cy="1701800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2" name="Rectangle 22">
            <a:extLst>
              <a:ext uri="{FF2B5EF4-FFF2-40B4-BE49-F238E27FC236}">
                <a16:creationId xmlns:a16="http://schemas.microsoft.com/office/drawing/2014/main" id="{81FB386A-88BB-4DBC-940F-EF9F27901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6664" y="1133475"/>
            <a:ext cx="1897062" cy="427038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500" b="1" dirty="0">
                <a:solidFill>
                  <a:schemeClr val="bg1"/>
                </a:solidFill>
                <a:cs typeface="Arial" panose="020B0604020202020204" pitchFamily="34" charset="0"/>
              </a:rPr>
              <a:t>Output </a:t>
            </a:r>
            <a:r>
              <a:rPr lang="en-US" altLang="en-US" sz="1500" b="1" dirty="0" err="1">
                <a:solidFill>
                  <a:schemeClr val="bg1"/>
                </a:solidFill>
                <a:cs typeface="Arial" panose="020B0604020202020204" pitchFamily="34" charset="0"/>
              </a:rPr>
              <a:t>Pengecualian</a:t>
            </a:r>
            <a:endParaRPr lang="en-US" altLang="en-US" sz="15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3" name="Rectangle 18">
            <a:extLst>
              <a:ext uri="{FF2B5EF4-FFF2-40B4-BE49-F238E27FC236}">
                <a16:creationId xmlns:a16="http://schemas.microsoft.com/office/drawing/2014/main" id="{2B3FBDAD-2C8B-4DB1-9856-54846DE0F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2750" y="1143000"/>
            <a:ext cx="3300413" cy="427038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b="1">
                <a:solidFill>
                  <a:schemeClr val="bg1"/>
                </a:solidFill>
                <a:cs typeface="Arial" panose="020B0604020202020204" pitchFamily="34" charset="0"/>
              </a:rPr>
              <a:t>Parameter Pengecualian</a:t>
            </a:r>
            <a:endParaRPr lang="en-US" altLang="en-US" sz="14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b="1">
              <a:cs typeface="Arial" panose="020B0604020202020204" pitchFamily="34" charset="0"/>
            </a:endParaRPr>
          </a:p>
        </p:txBody>
      </p:sp>
      <p:sp>
        <p:nvSpPr>
          <p:cNvPr id="44" name="Rectangle 5">
            <a:extLst>
              <a:ext uri="{FF2B5EF4-FFF2-40B4-BE49-F238E27FC236}">
                <a16:creationId xmlns:a16="http://schemas.microsoft.com/office/drawing/2014/main" id="{53BF64A2-D812-4002-8AD6-3A39AF112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2750" y="1622065"/>
            <a:ext cx="3300413" cy="4834869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46" name="object 7">
            <a:extLst>
              <a:ext uri="{FF2B5EF4-FFF2-40B4-BE49-F238E27FC236}">
                <a16:creationId xmlns:a16="http://schemas.microsoft.com/office/drawing/2014/main" id="{CD645523-5CB4-4053-AF5A-DC93FC881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7213" y="1654175"/>
            <a:ext cx="3011487" cy="3540713"/>
          </a:xfrm>
          <a:prstGeom prst="rect">
            <a:avLst/>
          </a:prstGeom>
          <a:noFill/>
          <a:ln>
            <a:noFill/>
          </a:ln>
        </p:spPr>
        <p:txBody>
          <a:bodyPr lIns="0" tIns="16510" rIns="0" bIns="0">
            <a:spAutoFit/>
          </a:bodyPr>
          <a:lstStyle/>
          <a:p>
            <a:pPr marL="342900" indent="-342900" eaLnBrk="1" hangingPunct="1">
              <a:defRPr/>
            </a:pPr>
            <a:r>
              <a:rPr lang="id-ID" altLang="en-US" sz="1400" dirty="0">
                <a:solidFill>
                  <a:srgbClr val="001F60"/>
                </a:solidFill>
              </a:rPr>
              <a:t>Terhadap barang diatur ekspor:</a:t>
            </a:r>
          </a:p>
          <a:p>
            <a:pPr marL="342900" indent="-342900" eaLnBrk="1" hangingPunct="1">
              <a:defRPr/>
            </a:pPr>
            <a:r>
              <a:rPr lang="id-ID" altLang="en-US" sz="1400" dirty="0">
                <a:solidFill>
                  <a:srgbClr val="001F60"/>
                </a:solidFill>
              </a:rPr>
              <a:t>a.	Lampiran I </a:t>
            </a:r>
            <a:r>
              <a:rPr lang="en-US" altLang="en-US" sz="1400" dirty="0">
                <a:solidFill>
                  <a:srgbClr val="001F60"/>
                </a:solidFill>
              </a:rPr>
              <a:t>No.</a:t>
            </a:r>
            <a:r>
              <a:rPr lang="id-ID" altLang="en-US" sz="1400" dirty="0">
                <a:solidFill>
                  <a:srgbClr val="001F60"/>
                </a:solidFill>
              </a:rPr>
              <a:t>148</a:t>
            </a:r>
            <a:r>
              <a:rPr lang="en-US" altLang="en-US" sz="1400" dirty="0">
                <a:solidFill>
                  <a:srgbClr val="001F60"/>
                </a:solidFill>
              </a:rPr>
              <a:t>-</a:t>
            </a:r>
            <a:r>
              <a:rPr lang="id-ID" altLang="en-US" sz="1400" dirty="0">
                <a:solidFill>
                  <a:srgbClr val="001F60"/>
                </a:solidFill>
              </a:rPr>
              <a:t>218 dikecualikan dari kewajiban verifikasi atau penelusuran teknis (LS); dan</a:t>
            </a:r>
          </a:p>
          <a:p>
            <a:pPr marL="342900" indent="-342900" eaLnBrk="1" hangingPunct="1">
              <a:buFontTx/>
              <a:buAutoNum type="alphaLcPeriod" startAt="2"/>
              <a:defRPr/>
            </a:pPr>
            <a:r>
              <a:rPr lang="id-ID" altLang="en-US" sz="1400" dirty="0">
                <a:solidFill>
                  <a:srgbClr val="001F60"/>
                </a:solidFill>
              </a:rPr>
              <a:t>Lampiran III </a:t>
            </a:r>
            <a:r>
              <a:rPr lang="en-US" altLang="en-US" sz="1400" dirty="0">
                <a:solidFill>
                  <a:srgbClr val="001F60"/>
                </a:solidFill>
              </a:rPr>
              <a:t>No.</a:t>
            </a:r>
            <a:r>
              <a:rPr lang="id-ID" altLang="en-US" sz="1400" dirty="0">
                <a:solidFill>
                  <a:srgbClr val="001F60"/>
                </a:solidFill>
              </a:rPr>
              <a:t> 3</a:t>
            </a:r>
            <a:r>
              <a:rPr lang="en-US" altLang="en-US" sz="1400" dirty="0">
                <a:solidFill>
                  <a:srgbClr val="001F60"/>
                </a:solidFill>
              </a:rPr>
              <a:t>-</a:t>
            </a:r>
            <a:r>
              <a:rPr lang="id-ID" altLang="en-US" sz="1400" dirty="0">
                <a:solidFill>
                  <a:srgbClr val="001F60"/>
                </a:solidFill>
              </a:rPr>
              <a:t>362 dikecualikan dari kewajiban Dokumen V-Legal.</a:t>
            </a:r>
            <a:endParaRPr lang="en-US" altLang="en-US" sz="1400" dirty="0">
              <a:solidFill>
                <a:srgbClr val="001F60"/>
              </a:solidFill>
            </a:endParaRPr>
          </a:p>
          <a:p>
            <a:pPr eaLnBrk="1" hangingPunct="1">
              <a:defRPr/>
            </a:pPr>
            <a:endParaRPr lang="id-ID" altLang="en-US" sz="1100" dirty="0">
              <a:solidFill>
                <a:srgbClr val="001F60"/>
              </a:solidFill>
            </a:endParaRPr>
          </a:p>
          <a:p>
            <a:pPr eaLnBrk="1" hangingPunct="1">
              <a:defRPr/>
            </a:pPr>
            <a:r>
              <a:rPr lang="id-ID" altLang="en-US" sz="1400" dirty="0">
                <a:solidFill>
                  <a:srgbClr val="001F60"/>
                </a:solidFill>
              </a:rPr>
              <a:t>Pengecualian dari kewajiban</a:t>
            </a:r>
            <a:r>
              <a:rPr lang="en-US" altLang="en-US" sz="1400" dirty="0">
                <a:solidFill>
                  <a:srgbClr val="001F60"/>
                </a:solidFill>
              </a:rPr>
              <a:t> </a:t>
            </a:r>
            <a:r>
              <a:rPr lang="id-ID" altLang="en-US" sz="1400" dirty="0">
                <a:solidFill>
                  <a:srgbClr val="001F60"/>
                </a:solidFill>
              </a:rPr>
              <a:t>Dokumen V-Legal tidak berlaku dalam hal:</a:t>
            </a:r>
          </a:p>
          <a:p>
            <a:pPr eaLnBrk="1" hangingPunct="1">
              <a:defRPr/>
            </a:pPr>
            <a:endParaRPr lang="id-ID" altLang="en-US" sz="800" dirty="0">
              <a:solidFill>
                <a:srgbClr val="001F60"/>
              </a:solidFill>
            </a:endParaRPr>
          </a:p>
          <a:p>
            <a:pPr marL="342900" indent="-342900" eaLnBrk="1" hangingPunct="1">
              <a:defRPr/>
            </a:pPr>
            <a:r>
              <a:rPr lang="id-ID" altLang="en-US" sz="1400" dirty="0">
                <a:solidFill>
                  <a:srgbClr val="001F60"/>
                </a:solidFill>
              </a:rPr>
              <a:t>a.	perjanjian internasional dan/atau nota kesepahaman yang disepakati antara Indonesia dengan negara tujuan ekspor mewajibkan Dokumen V-Legal; dan/atau</a:t>
            </a:r>
          </a:p>
          <a:p>
            <a:pPr marL="342900" indent="-342900" eaLnBrk="1" hangingPunct="1">
              <a:defRPr/>
            </a:pPr>
            <a:r>
              <a:rPr lang="id-ID" altLang="en-US" sz="1400" dirty="0">
                <a:solidFill>
                  <a:srgbClr val="001F60"/>
                </a:solidFill>
              </a:rPr>
              <a:t>b.	tidak sesuai dengan ketentuan yang berlaku di negara tujuan ekspor.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F9997B0-8EA5-4408-A8F3-BFF2557E33AB}"/>
              </a:ext>
            </a:extLst>
          </p:cNvPr>
          <p:cNvSpPr txBox="1"/>
          <p:nvPr/>
        </p:nvSpPr>
        <p:spPr>
          <a:xfrm>
            <a:off x="10126663" y="1636713"/>
            <a:ext cx="1870075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D" sz="1400" dirty="0">
                <a:solidFill>
                  <a:schemeClr val="accent5">
                    <a:lumMod val="50000"/>
                  </a:schemeClr>
                </a:solidFill>
              </a:rPr>
              <a:t>Tanpa output </a:t>
            </a:r>
            <a:r>
              <a:rPr lang="en-ID" sz="1400" dirty="0" err="1">
                <a:solidFill>
                  <a:schemeClr val="accent5">
                    <a:lumMod val="50000"/>
                  </a:schemeClr>
                </a:solidFill>
              </a:rPr>
              <a:t>dari</a:t>
            </a:r>
            <a:r>
              <a:rPr lang="en-ID" sz="1400" dirty="0">
                <a:solidFill>
                  <a:schemeClr val="accent5">
                    <a:lumMod val="50000"/>
                  </a:schemeClr>
                </a:solidFill>
              </a:rPr>
              <a:t> Kementerian </a:t>
            </a:r>
            <a:r>
              <a:rPr lang="en-ID" sz="1400" dirty="0" err="1">
                <a:solidFill>
                  <a:schemeClr val="accent5">
                    <a:lumMod val="50000"/>
                  </a:schemeClr>
                </a:solidFill>
              </a:rPr>
              <a:t>Perdagangan</a:t>
            </a:r>
            <a:endParaRPr lang="en-US" sz="1400" dirty="0"/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DBEF0132-6698-4B4D-9FC4-10492B48D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8" y="3414418"/>
            <a:ext cx="2833687" cy="869950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524508DC-FF34-4302-A51B-8AEE863EF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" y="3461024"/>
            <a:ext cx="2849563" cy="59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510" rIns="0" bIns="0">
            <a:spAutoFit/>
          </a:bodyPr>
          <a:lstStyle>
            <a:lvl1pPr marL="438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ts val="125"/>
              </a:spcBef>
              <a:buFont typeface="Calibri Light" panose="020F0302020204030204" pitchFamily="34" charset="0"/>
              <a:buAutoNum type="arabicPeriod" startAt="3"/>
            </a:pP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Barang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promosi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untuk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keperluan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pameran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di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luar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negeri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tidak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untuk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diperdagangkan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0" name="Rectangle 5">
            <a:extLst>
              <a:ext uri="{FF2B5EF4-FFF2-40B4-BE49-F238E27FC236}">
                <a16:creationId xmlns:a16="http://schemas.microsoft.com/office/drawing/2014/main" id="{89EAEACB-C555-41E8-ACE4-7829B456D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5626" y="3412629"/>
            <a:ext cx="3576637" cy="950913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1" name="object 7">
            <a:extLst>
              <a:ext uri="{FF2B5EF4-FFF2-40B4-BE49-F238E27FC236}">
                <a16:creationId xmlns:a16="http://schemas.microsoft.com/office/drawing/2014/main" id="{0BF80C6A-D3C6-4723-BB44-665589CB7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9263" y="3467807"/>
            <a:ext cx="3692525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510" rIns="0" bIns="0">
            <a:spAutoFit/>
          </a:bodyPr>
          <a:lstStyle>
            <a:lvl1pPr marL="509588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Calibri Light" panose="020F0302020204030204" pitchFamily="34" charset="0"/>
              <a:buAutoNum type="arabicPeriod"/>
            </a:pPr>
            <a:r>
              <a:rPr lang="sv-SE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Undangan pameran; dan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Calibri Light" panose="020F0302020204030204" pitchFamily="34" charset="0"/>
              <a:buAutoNum type="arabicPeriod"/>
            </a:pPr>
            <a:r>
              <a:rPr lang="sv-SE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Self declaration yang menyatakan bahwa barang tersebut tidak untuk diperdagangkan.</a:t>
            </a:r>
          </a:p>
        </p:txBody>
      </p:sp>
      <p:sp>
        <p:nvSpPr>
          <p:cNvPr id="52" name="Rectangle 5">
            <a:extLst>
              <a:ext uri="{FF2B5EF4-FFF2-40B4-BE49-F238E27FC236}">
                <a16:creationId xmlns:a16="http://schemas.microsoft.com/office/drawing/2014/main" id="{AFE71C14-744F-434C-BD36-555E6C6D2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6663" y="3411977"/>
            <a:ext cx="1897062" cy="3044957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DD2483D-3900-456B-80F5-5C615B00A125}"/>
              </a:ext>
            </a:extLst>
          </p:cNvPr>
          <p:cNvSpPr txBox="1"/>
          <p:nvPr/>
        </p:nvSpPr>
        <p:spPr>
          <a:xfrm>
            <a:off x="10126663" y="3565525"/>
            <a:ext cx="1971675" cy="277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D" sz="1400" dirty="0">
                <a:solidFill>
                  <a:schemeClr val="accent5">
                    <a:lumMod val="50000"/>
                  </a:schemeClr>
                </a:solidFill>
              </a:rPr>
              <a:t>Surat </a:t>
            </a:r>
            <a:r>
              <a:rPr lang="en-ID" sz="1400" dirty="0" err="1">
                <a:solidFill>
                  <a:schemeClr val="accent5">
                    <a:lumMod val="50000"/>
                  </a:schemeClr>
                </a:solidFill>
              </a:rPr>
              <a:t>keterangan</a:t>
            </a:r>
            <a:r>
              <a:rPr lang="en-ID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ID" sz="1400" dirty="0" err="1">
                <a:solidFill>
                  <a:schemeClr val="accent5">
                    <a:lumMod val="50000"/>
                  </a:schemeClr>
                </a:solidFill>
              </a:rPr>
              <a:t>dari</a:t>
            </a:r>
            <a:r>
              <a:rPr lang="en-ID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ID" sz="1400" dirty="0" err="1">
                <a:solidFill>
                  <a:schemeClr val="accent5">
                    <a:lumMod val="50000"/>
                  </a:schemeClr>
                </a:solidFill>
              </a:rPr>
              <a:t>Direktur</a:t>
            </a:r>
            <a:r>
              <a:rPr lang="en-ID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ID" sz="1400" dirty="0" err="1">
                <a:solidFill>
                  <a:schemeClr val="accent5">
                    <a:lumMod val="50000"/>
                  </a:schemeClr>
                </a:solidFill>
              </a:rPr>
              <a:t>Jenderal</a:t>
            </a:r>
            <a:r>
              <a:rPr lang="en-ID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ID" sz="1400" dirty="0" err="1">
                <a:solidFill>
                  <a:schemeClr val="accent5">
                    <a:lumMod val="50000"/>
                  </a:schemeClr>
                </a:solidFill>
              </a:rPr>
              <a:t>atas</a:t>
            </a:r>
            <a:r>
              <a:rPr lang="en-ID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ID" sz="1400" dirty="0" err="1">
                <a:solidFill>
                  <a:schemeClr val="accent5">
                    <a:lumMod val="50000"/>
                  </a:schemeClr>
                </a:solidFill>
              </a:rPr>
              <a:t>nama</a:t>
            </a:r>
            <a:r>
              <a:rPr lang="en-ID" sz="1400" dirty="0">
                <a:solidFill>
                  <a:schemeClr val="accent5">
                    <a:lumMod val="50000"/>
                  </a:schemeClr>
                </a:solidFill>
              </a:rPr>
              <a:t> Menteri.</a:t>
            </a:r>
          </a:p>
          <a:p>
            <a:pPr>
              <a:defRPr/>
            </a:pPr>
            <a:endParaRPr lang="en-ID" sz="1400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ID" sz="1400" dirty="0">
                <a:solidFill>
                  <a:schemeClr val="accent5">
                    <a:lumMod val="50000"/>
                  </a:schemeClr>
                </a:solidFill>
              </a:rPr>
              <a:t>Masa </a:t>
            </a:r>
            <a:r>
              <a:rPr lang="en-ID" sz="1400" dirty="0" err="1">
                <a:solidFill>
                  <a:schemeClr val="accent5">
                    <a:lumMod val="50000"/>
                  </a:schemeClr>
                </a:solidFill>
              </a:rPr>
              <a:t>Berlaku</a:t>
            </a:r>
            <a:r>
              <a:rPr lang="en-ID" sz="1400" dirty="0"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pt-BR" sz="1400" dirty="0">
                <a:solidFill>
                  <a:schemeClr val="accent5">
                    <a:lumMod val="50000"/>
                  </a:schemeClr>
                </a:solidFill>
              </a:rPr>
              <a:t>Transaksional;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pt-BR" sz="1400" dirty="0">
                <a:solidFill>
                  <a:schemeClr val="accent5">
                    <a:lumMod val="50000"/>
                  </a:schemeClr>
                </a:solidFill>
              </a:rPr>
              <a:t>Masa berlaku selama 6 (enam) bulan.</a:t>
            </a:r>
          </a:p>
          <a:p>
            <a:pPr>
              <a:defRPr/>
            </a:pPr>
            <a:endParaRPr lang="en-ID" sz="1600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en-ID" sz="1600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en-US" sz="1600" dirty="0"/>
          </a:p>
        </p:txBody>
      </p:sp>
      <p:sp>
        <p:nvSpPr>
          <p:cNvPr id="54" name="Rectangle 5">
            <a:extLst>
              <a:ext uri="{FF2B5EF4-FFF2-40B4-BE49-F238E27FC236}">
                <a16:creationId xmlns:a16="http://schemas.microsoft.com/office/drawing/2014/main" id="{69F8C161-FF07-4191-B402-4D10D8A88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8" y="4436694"/>
            <a:ext cx="2816225" cy="2030731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5" name="object 7">
            <a:extLst>
              <a:ext uri="{FF2B5EF4-FFF2-40B4-BE49-F238E27FC236}">
                <a16:creationId xmlns:a16="http://schemas.microsoft.com/office/drawing/2014/main" id="{2B6F1BBD-90CF-47E0-A4B7-E02153B8A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4475622"/>
            <a:ext cx="2901951" cy="17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6510" rIns="0" bIns="0">
            <a:spAutoFit/>
          </a:bodyPr>
          <a:lstStyle>
            <a:lvl1pPr marL="438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ts val="125"/>
              </a:spcBef>
              <a:buFont typeface="Calibri Light" panose="020F0302020204030204" pitchFamily="34" charset="0"/>
              <a:buAutoNum type="arabicPeriod" startAt="4"/>
            </a:pP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Barang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contoh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yang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dikirim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melalui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penyelenggara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pos dan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tidak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untuk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diperdagangkan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125"/>
              </a:spcBef>
              <a:buFont typeface="Calibri Light" panose="020F0302020204030204" pitchFamily="34" charset="0"/>
              <a:buAutoNum type="arabicPeriod" startAt="4"/>
            </a:pP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Barang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untuk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keperluan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penelitian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dan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pengembangan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ilmu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pengetahuan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125"/>
              </a:spcBef>
              <a:buFont typeface="Calibri Light" panose="020F0302020204030204" pitchFamily="34" charset="0"/>
              <a:buAutoNum type="arabicPeriod" startAt="4"/>
            </a:pP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Barang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sebagai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hibah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hadiah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atau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pemberian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untuk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keperluan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amal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sosial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atau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kebudayaan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6" name="Rectangle 5">
            <a:extLst>
              <a:ext uri="{FF2B5EF4-FFF2-40B4-BE49-F238E27FC236}">
                <a16:creationId xmlns:a16="http://schemas.microsoft.com/office/drawing/2014/main" id="{EA15B5DE-56A5-41FF-9AF1-8BE987BA7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6419" y="4432877"/>
            <a:ext cx="3590628" cy="2024057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7" name="object 7">
            <a:extLst>
              <a:ext uri="{FF2B5EF4-FFF2-40B4-BE49-F238E27FC236}">
                <a16:creationId xmlns:a16="http://schemas.microsoft.com/office/drawing/2014/main" id="{BDE34C26-8CCB-474E-962D-572DF8247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1163" y="4610100"/>
            <a:ext cx="3730625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510" rIns="0" bIns="0">
            <a:spAutoFit/>
          </a:bodyPr>
          <a:lstStyle>
            <a:lvl1pPr marL="509588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Calibri Light" panose="020F0302020204030204" pitchFamily="34" charset="0"/>
              <a:buAutoNum type="arabicPeriod"/>
            </a:pPr>
            <a:r>
              <a:rPr lang="sv-SE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Pertimbangan teknis dari kementerian/lembaga pemerintah non kementerian dan/atau dokumen legalitas pendukung lainnya; dan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Calibri Light" panose="020F0302020204030204" pitchFamily="34" charset="0"/>
              <a:buAutoNum type="arabicPeriod"/>
            </a:pPr>
            <a:r>
              <a:rPr lang="sv-SE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Self declaration yang menyatakan bahwa barang tersebut tidak untuk diperdagangkan.</a:t>
            </a: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7DD2730E-7E1D-6A4B-AEB9-4759886A6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8390" y="6149974"/>
            <a:ext cx="2838348" cy="268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100" dirty="0">
                <a:latin typeface="Arial" panose="020B0604020202020204" pitchFamily="34" charset="0"/>
              </a:rPr>
              <a:t>Lampiran IV </a:t>
            </a:r>
            <a:r>
              <a:rPr lang="en-US" altLang="id-ID" sz="1100" dirty="0" err="1">
                <a:latin typeface="Arial" panose="020B0604020202020204" pitchFamily="34" charset="0"/>
              </a:rPr>
              <a:t>Permendag</a:t>
            </a:r>
            <a:r>
              <a:rPr lang="en-US" altLang="id-ID" sz="1100" dirty="0">
                <a:latin typeface="Arial" panose="020B0604020202020204" pitchFamily="34" charset="0"/>
              </a:rPr>
              <a:t> 19 </a:t>
            </a:r>
            <a:r>
              <a:rPr lang="en-US" altLang="id-ID" sz="1100" dirty="0" err="1">
                <a:latin typeface="Arial" panose="020B0604020202020204" pitchFamily="34" charset="0"/>
              </a:rPr>
              <a:t>Tahun</a:t>
            </a:r>
            <a:r>
              <a:rPr lang="en-US" altLang="id-ID" sz="1100" dirty="0">
                <a:latin typeface="Arial" panose="020B0604020202020204" pitchFamily="34" charset="0"/>
              </a:rPr>
              <a:t> 2021</a:t>
            </a:r>
            <a:endParaRPr lang="id-ID" altLang="id-ID" sz="1100" dirty="0">
              <a:latin typeface="Arial" panose="020B0604020202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926D8F4-3D84-F64E-BDCE-159EBC0FC71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450095" y="0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80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B7A83A7-C2DC-46D2-81ED-891F43E9489E}"/>
              </a:ext>
            </a:extLst>
          </p:cNvPr>
          <p:cNvGrpSpPr/>
          <p:nvPr/>
        </p:nvGrpSpPr>
        <p:grpSpPr>
          <a:xfrm>
            <a:off x="-1" y="6421877"/>
            <a:ext cx="12192001" cy="432000"/>
            <a:chOff x="-550318" y="3803162"/>
            <a:chExt cx="9144000" cy="367445"/>
          </a:xfrm>
          <a:solidFill>
            <a:srgbClr val="44546A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409D76-8214-4CAC-BAB4-657A70C9A15C}"/>
                </a:ext>
              </a:extLst>
            </p:cNvPr>
            <p:cNvSpPr/>
            <p:nvPr/>
          </p:nvSpPr>
          <p:spPr>
            <a:xfrm>
              <a:off x="-550318" y="3870505"/>
              <a:ext cx="9144000" cy="3001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algn="ctr">
                <a:spcBef>
                  <a:spcPts val="215"/>
                </a:spcBef>
              </a:pPr>
              <a:r>
                <a:rPr lang="en-GB" sz="1867" b="1" spc="-5" dirty="0">
                  <a:solidFill>
                    <a:schemeClr val="bg1"/>
                  </a:solidFill>
                </a:rPr>
                <a:t>Kementerian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Perdagangan</a:t>
              </a:r>
              <a:r>
                <a:rPr lang="en-GB" sz="1867" b="1" spc="-5" dirty="0">
                  <a:solidFill>
                    <a:schemeClr val="bg1"/>
                  </a:solidFill>
                </a:rPr>
                <a:t>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Republik</a:t>
              </a:r>
              <a:r>
                <a:rPr lang="en-GB" sz="1867" b="1" spc="-5" dirty="0">
                  <a:solidFill>
                    <a:schemeClr val="bg1"/>
                  </a:solidFill>
                </a:rPr>
                <a:t> Indonesia | www.kemendag.go.id/</a:t>
              </a:r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3DACFC65-69A2-4475-AD8E-79511F807825}"/>
                </a:ext>
              </a:extLst>
            </p:cNvPr>
            <p:cNvSpPr/>
            <p:nvPr/>
          </p:nvSpPr>
          <p:spPr>
            <a:xfrm>
              <a:off x="7589535" y="3803162"/>
              <a:ext cx="547199" cy="300102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3F731031-8BF5-4621-B74B-3A54EB0FD55F}"/>
              </a:ext>
            </a:extLst>
          </p:cNvPr>
          <p:cNvSpPr txBox="1">
            <a:spLocks/>
          </p:cNvSpPr>
          <p:nvPr/>
        </p:nvSpPr>
        <p:spPr>
          <a:xfrm>
            <a:off x="8610600" y="6415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11</a:t>
            </a:fld>
            <a:endParaRPr lang="en-ID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B423882-B554-4332-8600-AEF0084308FA}"/>
              </a:ext>
            </a:extLst>
          </p:cNvPr>
          <p:cNvSpPr txBox="1"/>
          <p:nvPr/>
        </p:nvSpPr>
        <p:spPr>
          <a:xfrm>
            <a:off x="161387" y="92235"/>
            <a:ext cx="103896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28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PENGECUALIAN EKSPOR PRODUK INDUSTRI KEHUTANAN</a:t>
            </a:r>
          </a:p>
          <a:p>
            <a:pPr eaLnBrk="1" hangingPunct="1">
              <a:defRPr/>
            </a:pPr>
            <a:r>
              <a:rPr lang="en-US" altLang="en-US" sz="28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(UNTUK KEGIATAN USAHA)</a:t>
            </a:r>
          </a:p>
        </p:txBody>
      </p:sp>
      <p:sp>
        <p:nvSpPr>
          <p:cNvPr id="41" name="Rectangle 10">
            <a:extLst>
              <a:ext uri="{FF2B5EF4-FFF2-40B4-BE49-F238E27FC236}">
                <a16:creationId xmlns:a16="http://schemas.microsoft.com/office/drawing/2014/main" id="{1CE4EB85-D596-43E5-B993-2C7FBE98B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00" y="1211263"/>
            <a:ext cx="4064000" cy="427037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b="1">
                <a:solidFill>
                  <a:schemeClr val="bg1"/>
                </a:solidFill>
                <a:cs typeface="Arial" panose="020B0604020202020204" pitchFamily="34" charset="0"/>
              </a:rPr>
              <a:t>Tujuan Pengecualian</a:t>
            </a:r>
            <a:endParaRPr lang="en-US" altLang="en-US" sz="16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b="1">
              <a:cs typeface="Arial" panose="020B0604020202020204" pitchFamily="34" charset="0"/>
            </a:endParaRPr>
          </a:p>
        </p:txBody>
      </p:sp>
      <p:sp>
        <p:nvSpPr>
          <p:cNvPr id="58" name="object 7">
            <a:extLst>
              <a:ext uri="{FF2B5EF4-FFF2-40B4-BE49-F238E27FC236}">
                <a16:creationId xmlns:a16="http://schemas.microsoft.com/office/drawing/2014/main" id="{F0D147DD-3D9C-4C13-A456-49853C931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8" y="1694044"/>
            <a:ext cx="4056062" cy="4628190"/>
          </a:xfrm>
          <a:prstGeom prst="rect">
            <a:avLst/>
          </a:prstGeom>
          <a:solidFill>
            <a:srgbClr val="D9E1E8"/>
          </a:solidFill>
          <a:ln>
            <a:noFill/>
          </a:ln>
        </p:spPr>
        <p:txBody>
          <a:bodyPr lIns="0" tIns="16510" rIns="0" bIns="0">
            <a:spAutoFit/>
          </a:bodyPr>
          <a:lstStyle>
            <a:lvl1pPr marL="438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125"/>
              </a:spcBef>
              <a:spcAft>
                <a:spcPts val="60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Barang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impor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yang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diekspor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kembali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selama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masih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berada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di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kawasan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pabean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atau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tempat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lain yang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diperlakukan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sama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dengan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Tempat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Penimbunan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Sementara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(TPS).</a:t>
            </a:r>
          </a:p>
          <a:p>
            <a:pPr>
              <a:spcBef>
                <a:spcPts val="125"/>
              </a:spcBef>
              <a:spcAft>
                <a:spcPts val="60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Barang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impor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yang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dimasukkan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Tempat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Penimbunan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Berikat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atau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diimpor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oleh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perusahaan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penerima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fasilitas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Kemudahan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Impor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Tujuan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Ekspor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(KITE) dan/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atau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Kemudahan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Impor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Tujuan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Ekspor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IKM yang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diekspor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kembali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tanpa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mengalami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proses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pengolahan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dengan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jumlah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paling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banyak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sama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dengan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dokumen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pemasukannya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5"/>
              </a:spcBef>
              <a:spcAft>
                <a:spcPts val="60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Produk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Industri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Kehutanan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dari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kayu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kelapa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kayu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kelapa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sawit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, dan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bambu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selain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yang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diatur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dalam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peraturan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menteri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perdagangan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tentang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barang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dilarang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ekspor</a:t>
            </a:r>
            <a:r>
              <a:rPr lang="en-US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9" name="Rectangle 5">
            <a:extLst>
              <a:ext uri="{FF2B5EF4-FFF2-40B4-BE49-F238E27FC236}">
                <a16:creationId xmlns:a16="http://schemas.microsoft.com/office/drawing/2014/main" id="{5EBBAF74-43F8-4191-A8F0-DCE2EA925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3238" y="1694044"/>
            <a:ext cx="1587500" cy="4630898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0" name="Rectangle 18">
            <a:extLst>
              <a:ext uri="{FF2B5EF4-FFF2-40B4-BE49-F238E27FC236}">
                <a16:creationId xmlns:a16="http://schemas.microsoft.com/office/drawing/2014/main" id="{92310F4A-22B5-41F6-AC05-6D44095E9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3238" y="1211263"/>
            <a:ext cx="1587500" cy="427037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b="1">
                <a:solidFill>
                  <a:schemeClr val="bg1"/>
                </a:solidFill>
                <a:cs typeface="Arial" panose="020B0604020202020204" pitchFamily="34" charset="0"/>
              </a:rPr>
              <a:t>Persyaratan </a:t>
            </a:r>
            <a:endParaRPr lang="en-US" altLang="en-US" sz="1600" b="1">
              <a:cs typeface="Arial" panose="020B0604020202020204" pitchFamily="34" charset="0"/>
            </a:endParaRPr>
          </a:p>
        </p:txBody>
      </p:sp>
      <p:sp>
        <p:nvSpPr>
          <p:cNvPr id="61" name="Rectangle 5">
            <a:extLst>
              <a:ext uri="{FF2B5EF4-FFF2-40B4-BE49-F238E27FC236}">
                <a16:creationId xmlns:a16="http://schemas.microsoft.com/office/drawing/2014/main" id="{80506846-5CE1-497A-AC80-7AF304DF7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7100" y="1720769"/>
            <a:ext cx="2206625" cy="4604363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2" name="Rectangle 22">
            <a:extLst>
              <a:ext uri="{FF2B5EF4-FFF2-40B4-BE49-F238E27FC236}">
                <a16:creationId xmlns:a16="http://schemas.microsoft.com/office/drawing/2014/main" id="{156B179E-DAF8-481E-9406-83D5FB67C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7099" y="1201738"/>
            <a:ext cx="2206625" cy="427037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b="1">
                <a:solidFill>
                  <a:schemeClr val="bg1"/>
                </a:solidFill>
                <a:cs typeface="Arial" panose="020B0604020202020204" pitchFamily="34" charset="0"/>
              </a:rPr>
              <a:t>Output Pengecualian</a:t>
            </a:r>
            <a:endParaRPr lang="en-US" altLang="en-US" sz="14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b="1">
              <a:cs typeface="Arial" panose="020B0604020202020204" pitchFamily="34" charset="0"/>
            </a:endParaRPr>
          </a:p>
        </p:txBody>
      </p:sp>
      <p:sp>
        <p:nvSpPr>
          <p:cNvPr id="69" name="Rectangle 18">
            <a:extLst>
              <a:ext uri="{FF2B5EF4-FFF2-40B4-BE49-F238E27FC236}">
                <a16:creationId xmlns:a16="http://schemas.microsoft.com/office/drawing/2014/main" id="{1B180D6F-25C2-4EB7-BDF0-A50EBD27D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3288" y="1210882"/>
            <a:ext cx="3751262" cy="427037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b="1">
                <a:solidFill>
                  <a:schemeClr val="bg1"/>
                </a:solidFill>
                <a:cs typeface="Arial" panose="020B0604020202020204" pitchFamily="34" charset="0"/>
              </a:rPr>
              <a:t>Parameter Pengecualian</a:t>
            </a:r>
            <a:endParaRPr lang="en-US" altLang="en-US" sz="16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b="1">
              <a:cs typeface="Arial" panose="020B0604020202020204" pitchFamily="34" charset="0"/>
            </a:endParaRPr>
          </a:p>
        </p:txBody>
      </p:sp>
      <p:sp>
        <p:nvSpPr>
          <p:cNvPr id="70" name="Rectangle 5">
            <a:extLst>
              <a:ext uri="{FF2B5EF4-FFF2-40B4-BE49-F238E27FC236}">
                <a16:creationId xmlns:a16="http://schemas.microsoft.com/office/drawing/2014/main" id="{0B0B2643-FAB9-443C-BC93-4A7CB5A87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3288" y="1720579"/>
            <a:ext cx="3751262" cy="4604363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1" name="object 7">
            <a:extLst>
              <a:ext uri="{FF2B5EF4-FFF2-40B4-BE49-F238E27FC236}">
                <a16:creationId xmlns:a16="http://schemas.microsoft.com/office/drawing/2014/main" id="{173217FD-F402-49FD-90C2-BF9E5A61E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2350" y="1824038"/>
            <a:ext cx="3632200" cy="4987925"/>
          </a:xfrm>
          <a:prstGeom prst="rect">
            <a:avLst/>
          </a:prstGeom>
          <a:noFill/>
          <a:ln>
            <a:noFill/>
          </a:ln>
        </p:spPr>
        <p:txBody>
          <a:bodyPr lIns="0" tIns="16510" rIns="0" bIns="0">
            <a:spAutoFit/>
          </a:bodyPr>
          <a:lstStyle/>
          <a:p>
            <a:pPr eaLnBrk="1" hangingPunct="1">
              <a:defRPr/>
            </a:pPr>
            <a:r>
              <a:rPr lang="id-ID" altLang="en-US" sz="1600" dirty="0">
                <a:solidFill>
                  <a:srgbClr val="001F60"/>
                </a:solidFill>
              </a:rPr>
              <a:t>Terhadap barang diatur ekspor:</a:t>
            </a:r>
          </a:p>
          <a:p>
            <a:pPr marL="457200" indent="-342900" eaLnBrk="1" hangingPunct="1">
              <a:defRPr/>
            </a:pPr>
            <a:r>
              <a:rPr lang="id-ID" altLang="en-US" sz="1600" dirty="0">
                <a:solidFill>
                  <a:srgbClr val="001F60"/>
                </a:solidFill>
              </a:rPr>
              <a:t>a.	Lampiran I </a:t>
            </a:r>
            <a:r>
              <a:rPr lang="en-US" altLang="en-US" sz="1600" dirty="0">
                <a:solidFill>
                  <a:srgbClr val="001F60"/>
                </a:solidFill>
              </a:rPr>
              <a:t>No.</a:t>
            </a:r>
            <a:r>
              <a:rPr lang="id-ID" altLang="en-US" sz="1600" dirty="0">
                <a:solidFill>
                  <a:srgbClr val="001F60"/>
                </a:solidFill>
              </a:rPr>
              <a:t> 148</a:t>
            </a:r>
            <a:r>
              <a:rPr lang="en-US" altLang="en-US" sz="1600" dirty="0">
                <a:solidFill>
                  <a:srgbClr val="001F60"/>
                </a:solidFill>
              </a:rPr>
              <a:t>-</a:t>
            </a:r>
            <a:r>
              <a:rPr lang="id-ID" altLang="en-US" sz="1600" dirty="0">
                <a:solidFill>
                  <a:srgbClr val="001F60"/>
                </a:solidFill>
              </a:rPr>
              <a:t>218 dikecualikan dari kewajiban verifikasi atau penelusuran teknis (LS); dan</a:t>
            </a:r>
          </a:p>
          <a:p>
            <a:pPr marL="457200" indent="-342900" eaLnBrk="1" hangingPunct="1">
              <a:buFontTx/>
              <a:buAutoNum type="alphaLcPeriod" startAt="2"/>
              <a:defRPr/>
            </a:pPr>
            <a:r>
              <a:rPr lang="id-ID" altLang="en-US" sz="1600" dirty="0">
                <a:solidFill>
                  <a:srgbClr val="001F60"/>
                </a:solidFill>
              </a:rPr>
              <a:t>Lampiran III </a:t>
            </a:r>
            <a:r>
              <a:rPr lang="en-US" altLang="en-US" sz="1600" dirty="0">
                <a:solidFill>
                  <a:srgbClr val="001F60"/>
                </a:solidFill>
              </a:rPr>
              <a:t>No.</a:t>
            </a:r>
            <a:r>
              <a:rPr lang="id-ID" altLang="en-US" sz="1600" dirty="0">
                <a:solidFill>
                  <a:srgbClr val="001F60"/>
                </a:solidFill>
              </a:rPr>
              <a:t> 3</a:t>
            </a:r>
            <a:r>
              <a:rPr lang="en-US" altLang="en-US" sz="1600" dirty="0">
                <a:solidFill>
                  <a:srgbClr val="001F60"/>
                </a:solidFill>
              </a:rPr>
              <a:t>-</a:t>
            </a:r>
            <a:r>
              <a:rPr lang="id-ID" altLang="en-US" sz="1600" dirty="0">
                <a:solidFill>
                  <a:srgbClr val="001F60"/>
                </a:solidFill>
              </a:rPr>
              <a:t>362 dikecualikan dari kewajiban Dokumen V-Legal.</a:t>
            </a:r>
            <a:endParaRPr lang="en-US" altLang="en-US" sz="1600" dirty="0">
              <a:solidFill>
                <a:srgbClr val="001F60"/>
              </a:solidFill>
            </a:endParaRPr>
          </a:p>
          <a:p>
            <a:pPr marL="114300" eaLnBrk="1" hangingPunct="1">
              <a:defRPr/>
            </a:pPr>
            <a:endParaRPr lang="id-ID" altLang="en-US" sz="700" dirty="0">
              <a:solidFill>
                <a:srgbClr val="001F60"/>
              </a:solidFill>
            </a:endParaRPr>
          </a:p>
          <a:p>
            <a:pPr eaLnBrk="1" hangingPunct="1">
              <a:defRPr/>
            </a:pPr>
            <a:r>
              <a:rPr lang="id-ID" altLang="en-US" sz="1600" dirty="0">
                <a:solidFill>
                  <a:srgbClr val="001F60"/>
                </a:solidFill>
              </a:rPr>
              <a:t>Pengecualian dari kewajiban Dokumen V-Legal tidak berlaku dalam hal:</a:t>
            </a:r>
          </a:p>
          <a:p>
            <a:pPr marL="342900" indent="-342900" eaLnBrk="1" hangingPunct="1">
              <a:defRPr/>
            </a:pPr>
            <a:r>
              <a:rPr lang="id-ID" altLang="en-US" sz="1600" dirty="0">
                <a:solidFill>
                  <a:srgbClr val="001F60"/>
                </a:solidFill>
              </a:rPr>
              <a:t>a.	perjanjian internasional dan/atau nota kesepahaman yang disepakati antara Indonesia dengan negara tujuan ekspor mewajibkan Dokumen V-Legal; dan/atau</a:t>
            </a:r>
          </a:p>
          <a:p>
            <a:pPr marL="342900" indent="-342900" eaLnBrk="1" hangingPunct="1">
              <a:buFontTx/>
              <a:buAutoNum type="alphaLcPeriod" startAt="2"/>
              <a:defRPr/>
            </a:pPr>
            <a:r>
              <a:rPr lang="id-ID" altLang="en-US" sz="1600" dirty="0">
                <a:solidFill>
                  <a:srgbClr val="001F60"/>
                </a:solidFill>
              </a:rPr>
              <a:t>tidak sesuai dengan ketentuan yang berlaku di negara tujuan ekspor.</a:t>
            </a:r>
            <a:endParaRPr lang="en-US" altLang="en-US" sz="1600" dirty="0">
              <a:solidFill>
                <a:srgbClr val="001F60"/>
              </a:solidFill>
            </a:endParaRPr>
          </a:p>
          <a:p>
            <a:pPr marL="342900" indent="-342900" eaLnBrk="1" hangingPunct="1">
              <a:buFontTx/>
              <a:buAutoNum type="alphaLcPeriod" startAt="2"/>
              <a:defRPr/>
            </a:pPr>
            <a:endParaRPr lang="id-ID" altLang="en-US" sz="1000" dirty="0">
              <a:solidFill>
                <a:srgbClr val="001F60"/>
              </a:solidFill>
            </a:endParaRPr>
          </a:p>
          <a:p>
            <a:pPr eaLnBrk="1" hangingPunct="1">
              <a:defRPr/>
            </a:pPr>
            <a:r>
              <a:rPr lang="id-ID" altLang="en-US" sz="1600" dirty="0">
                <a:solidFill>
                  <a:srgbClr val="001F60"/>
                </a:solidFill>
              </a:rPr>
              <a:t>Jumlah paling banyak sama dengan Pemberitahuan Impor Barang.</a:t>
            </a:r>
          </a:p>
        </p:txBody>
      </p:sp>
      <p:sp>
        <p:nvSpPr>
          <p:cNvPr id="72" name="object 7">
            <a:extLst>
              <a:ext uri="{FF2B5EF4-FFF2-40B4-BE49-F238E27FC236}">
                <a16:creationId xmlns:a16="http://schemas.microsoft.com/office/drawing/2014/main" id="{EA386523-DBB7-4E6D-9D1E-114BE9155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5138" y="1727897"/>
            <a:ext cx="1708150" cy="124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510" rIns="0" bIns="0">
            <a:spAutoFit/>
          </a:bodyPr>
          <a:lstStyle>
            <a:lvl1pPr marL="1666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sv-SE" altLang="en-US" sz="16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Sesuai dengan ketentuan peraturan perundang-undangan.</a:t>
            </a:r>
            <a:endParaRPr lang="id-ID" altLang="en-US" sz="1600" dirty="0">
              <a:solidFill>
                <a:srgbClr val="001F6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20789C2-4861-4291-B3B1-F6112B5FF934}"/>
              </a:ext>
            </a:extLst>
          </p:cNvPr>
          <p:cNvSpPr txBox="1"/>
          <p:nvPr/>
        </p:nvSpPr>
        <p:spPr>
          <a:xfrm>
            <a:off x="9817100" y="1768475"/>
            <a:ext cx="217963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D" sz="1600" dirty="0">
                <a:solidFill>
                  <a:schemeClr val="accent5">
                    <a:lumMod val="50000"/>
                  </a:schemeClr>
                </a:solidFill>
              </a:rPr>
              <a:t>Tanpa output </a:t>
            </a:r>
            <a:r>
              <a:rPr lang="en-ID" sz="1600" dirty="0" err="1">
                <a:solidFill>
                  <a:schemeClr val="accent5">
                    <a:lumMod val="50000"/>
                  </a:schemeClr>
                </a:solidFill>
              </a:rPr>
              <a:t>dari</a:t>
            </a:r>
            <a:r>
              <a:rPr lang="en-ID" sz="1600" dirty="0">
                <a:solidFill>
                  <a:schemeClr val="accent5">
                    <a:lumMod val="50000"/>
                  </a:schemeClr>
                </a:solidFill>
              </a:rPr>
              <a:t> Kementerian </a:t>
            </a:r>
            <a:r>
              <a:rPr lang="en-ID" sz="1600" dirty="0" err="1">
                <a:solidFill>
                  <a:schemeClr val="accent5">
                    <a:lumMod val="50000"/>
                  </a:schemeClr>
                </a:solidFill>
              </a:rPr>
              <a:t>Perdagangan</a:t>
            </a:r>
            <a:endParaRPr lang="en-US" sz="1600" dirty="0"/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D2485DC6-FF2F-4941-94DF-E1C11E3B7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5376" y="6093100"/>
            <a:ext cx="2838348" cy="268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100" dirty="0">
                <a:latin typeface="Arial" panose="020B0604020202020204" pitchFamily="34" charset="0"/>
              </a:rPr>
              <a:t>Lampiran V </a:t>
            </a:r>
            <a:r>
              <a:rPr lang="en-US" altLang="id-ID" sz="1100" dirty="0" err="1">
                <a:latin typeface="Arial" panose="020B0604020202020204" pitchFamily="34" charset="0"/>
              </a:rPr>
              <a:t>Permendag</a:t>
            </a:r>
            <a:r>
              <a:rPr lang="en-US" altLang="id-ID" sz="1100" dirty="0">
                <a:latin typeface="Arial" panose="020B0604020202020204" pitchFamily="34" charset="0"/>
              </a:rPr>
              <a:t> 19 </a:t>
            </a:r>
            <a:r>
              <a:rPr lang="en-US" altLang="id-ID" sz="1100" dirty="0" err="1">
                <a:latin typeface="Arial" panose="020B0604020202020204" pitchFamily="34" charset="0"/>
              </a:rPr>
              <a:t>Tahun</a:t>
            </a:r>
            <a:r>
              <a:rPr lang="en-US" altLang="id-ID" sz="1100" dirty="0">
                <a:latin typeface="Arial" panose="020B0604020202020204" pitchFamily="34" charset="0"/>
              </a:rPr>
              <a:t> 2021</a:t>
            </a:r>
            <a:endParaRPr lang="id-ID" altLang="id-ID" sz="1100" dirty="0">
              <a:latin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BCB38F5-6606-4F46-8AC5-23D1918F4F7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450095" y="0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56838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B7A83A7-C2DC-46D2-81ED-891F43E9489E}"/>
              </a:ext>
            </a:extLst>
          </p:cNvPr>
          <p:cNvGrpSpPr/>
          <p:nvPr/>
        </p:nvGrpSpPr>
        <p:grpSpPr>
          <a:xfrm>
            <a:off x="-1" y="6421877"/>
            <a:ext cx="12192001" cy="432000"/>
            <a:chOff x="-550318" y="3803162"/>
            <a:chExt cx="9144000" cy="367445"/>
          </a:xfrm>
          <a:solidFill>
            <a:srgbClr val="44546A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409D76-8214-4CAC-BAB4-657A70C9A15C}"/>
                </a:ext>
              </a:extLst>
            </p:cNvPr>
            <p:cNvSpPr/>
            <p:nvPr/>
          </p:nvSpPr>
          <p:spPr>
            <a:xfrm>
              <a:off x="-550318" y="3870505"/>
              <a:ext cx="9144000" cy="3001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algn="ctr">
                <a:spcBef>
                  <a:spcPts val="215"/>
                </a:spcBef>
              </a:pPr>
              <a:r>
                <a:rPr lang="en-GB" sz="1867" b="1" spc="-5" dirty="0">
                  <a:solidFill>
                    <a:schemeClr val="bg1"/>
                  </a:solidFill>
                </a:rPr>
                <a:t>Kementerian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Perdagangan</a:t>
              </a:r>
              <a:r>
                <a:rPr lang="en-GB" sz="1867" b="1" spc="-5" dirty="0">
                  <a:solidFill>
                    <a:schemeClr val="bg1"/>
                  </a:solidFill>
                </a:rPr>
                <a:t>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Republik</a:t>
              </a:r>
              <a:r>
                <a:rPr lang="en-GB" sz="1867" b="1" spc="-5" dirty="0">
                  <a:solidFill>
                    <a:schemeClr val="bg1"/>
                  </a:solidFill>
                </a:rPr>
                <a:t> Indonesia | www.kemendag.go.id/</a:t>
              </a:r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3DACFC65-69A2-4475-AD8E-79511F807825}"/>
                </a:ext>
              </a:extLst>
            </p:cNvPr>
            <p:cNvSpPr/>
            <p:nvPr/>
          </p:nvSpPr>
          <p:spPr>
            <a:xfrm>
              <a:off x="7589535" y="3803162"/>
              <a:ext cx="547199" cy="300102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3F731031-8BF5-4621-B74B-3A54EB0FD55F}"/>
              </a:ext>
            </a:extLst>
          </p:cNvPr>
          <p:cNvSpPr txBox="1">
            <a:spLocks/>
          </p:cNvSpPr>
          <p:nvPr/>
        </p:nvSpPr>
        <p:spPr>
          <a:xfrm>
            <a:off x="8610600" y="6415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12</a:t>
            </a:fld>
            <a:endParaRPr lang="en-ID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B423882-B554-4332-8600-AEF0084308FA}"/>
              </a:ext>
            </a:extLst>
          </p:cNvPr>
          <p:cNvSpPr txBox="1"/>
          <p:nvPr/>
        </p:nvSpPr>
        <p:spPr>
          <a:xfrm>
            <a:off x="106331" y="89689"/>
            <a:ext cx="103896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28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PENGECUALIAN EKSPOR PRODUK INDUSTRI KEHUTANAN</a:t>
            </a:r>
          </a:p>
          <a:p>
            <a:pPr eaLnBrk="1" hangingPunct="1">
              <a:defRPr/>
            </a:pPr>
            <a:r>
              <a:rPr lang="en-US" altLang="en-US" sz="28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(UNTUK KEGIATAN USAHA)</a:t>
            </a:r>
          </a:p>
        </p:txBody>
      </p:sp>
      <p:sp>
        <p:nvSpPr>
          <p:cNvPr id="47" name="Rectangle 10">
            <a:extLst>
              <a:ext uri="{FF2B5EF4-FFF2-40B4-BE49-F238E27FC236}">
                <a16:creationId xmlns:a16="http://schemas.microsoft.com/office/drawing/2014/main" id="{47A7A398-096B-4E9C-A427-ECD3A7317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00" y="1133475"/>
            <a:ext cx="1347788" cy="585788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b="1">
                <a:solidFill>
                  <a:schemeClr val="bg1"/>
                </a:solidFill>
                <a:cs typeface="Arial" panose="020B0604020202020204" pitchFamily="34" charset="0"/>
              </a:rPr>
              <a:t>Tujuan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b="1">
                <a:solidFill>
                  <a:schemeClr val="bg1"/>
                </a:solidFill>
                <a:cs typeface="Arial" panose="020B0604020202020204" pitchFamily="34" charset="0"/>
              </a:rPr>
              <a:t>Pengecualian</a:t>
            </a:r>
            <a:endParaRPr lang="en-US" altLang="en-US" sz="16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b="1">
              <a:cs typeface="Arial" panose="020B0604020202020204" pitchFamily="34" charset="0"/>
            </a:endParaRPr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B07E7D91-85D1-420A-AB46-0981021DA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" y="1768475"/>
            <a:ext cx="1339850" cy="4587875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A5EA2A1B-7866-46D2-890F-534423735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" y="1801813"/>
            <a:ext cx="1284288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510" rIns="0" bIns="0">
            <a:spAutoFit/>
          </a:bodyPr>
          <a:lstStyle>
            <a:lvl1pPr marL="342900" indent="-2238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125"/>
              </a:spcBef>
              <a:buFont typeface="Calibri Light" panose="020F0302020204030204" pitchFamily="34" charset="0"/>
              <a:buAutoNum type="arabicPeriod" startAt="4"/>
            </a:pP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Kertas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berbahan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baku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kertas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bekas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/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atau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bukan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Kayu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yang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ekspornya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dilakukan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oleh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eksportir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yang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merupakan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badan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usaha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0" name="Rectangle 5">
            <a:extLst>
              <a:ext uri="{FF2B5EF4-FFF2-40B4-BE49-F238E27FC236}">
                <a16:creationId xmlns:a16="http://schemas.microsoft.com/office/drawing/2014/main" id="{D1B18C13-5C63-4FB3-881B-ED4AC0BEB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4174" y="1768475"/>
            <a:ext cx="7566944" cy="4587875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1" name="Rectangle 18">
            <a:extLst>
              <a:ext uri="{FF2B5EF4-FFF2-40B4-BE49-F238E27FC236}">
                <a16:creationId xmlns:a16="http://schemas.microsoft.com/office/drawing/2014/main" id="{AB33F11B-A085-4CC9-8A55-C47CE4F7F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0" y="1133475"/>
            <a:ext cx="7583329" cy="585788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b="1" dirty="0" err="1">
                <a:solidFill>
                  <a:schemeClr val="bg1"/>
                </a:solidFill>
                <a:cs typeface="Arial" panose="020B0604020202020204" pitchFamily="34" charset="0"/>
              </a:rPr>
              <a:t>Permohonan</a:t>
            </a:r>
            <a:r>
              <a:rPr lang="en-US" altLang="en-US" sz="18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en-US" sz="1800" b="1" dirty="0" err="1">
                <a:solidFill>
                  <a:schemeClr val="bg1"/>
                </a:solidFill>
                <a:cs typeface="Arial" panose="020B0604020202020204" pitchFamily="34" charset="0"/>
              </a:rPr>
              <a:t>dan</a:t>
            </a:r>
            <a:r>
              <a:rPr lang="en-US" altLang="en-US" sz="18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en-US" sz="1800" b="1" dirty="0" err="1">
                <a:solidFill>
                  <a:schemeClr val="bg1"/>
                </a:solidFill>
                <a:cs typeface="Arial" panose="020B0604020202020204" pitchFamily="34" charset="0"/>
              </a:rPr>
              <a:t>Penerbitan</a:t>
            </a:r>
            <a:r>
              <a:rPr lang="en-US" altLang="en-US" sz="1800" b="1" dirty="0">
                <a:solidFill>
                  <a:schemeClr val="bg1"/>
                </a:solidFill>
                <a:cs typeface="Arial" panose="020B0604020202020204" pitchFamily="34" charset="0"/>
              </a:rPr>
              <a:t> Surat </a:t>
            </a:r>
            <a:r>
              <a:rPr lang="en-US" altLang="en-US" sz="1800" b="1" dirty="0" err="1">
                <a:solidFill>
                  <a:schemeClr val="bg1"/>
                </a:solidFill>
                <a:cs typeface="Arial" panose="020B0604020202020204" pitchFamily="34" charset="0"/>
              </a:rPr>
              <a:t>Keterangan</a:t>
            </a:r>
            <a:r>
              <a:rPr lang="en-US" altLang="en-US" sz="1800" b="1" dirty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endParaRPr lang="en-US" altLang="en-US" sz="1800" b="1" dirty="0">
              <a:cs typeface="Arial" panose="020B0604020202020204" pitchFamily="34" charset="0"/>
            </a:endParaRPr>
          </a:p>
        </p:txBody>
      </p:sp>
      <p:sp>
        <p:nvSpPr>
          <p:cNvPr id="52" name="Rectangle 5">
            <a:extLst>
              <a:ext uri="{FF2B5EF4-FFF2-40B4-BE49-F238E27FC236}">
                <a16:creationId xmlns:a16="http://schemas.microsoft.com/office/drawing/2014/main" id="{589F09A0-1644-4931-8556-284CBCE03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2778" y="1769960"/>
            <a:ext cx="2623931" cy="4606925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3" name="Rectangle 22">
            <a:extLst>
              <a:ext uri="{FF2B5EF4-FFF2-40B4-BE49-F238E27FC236}">
                <a16:creationId xmlns:a16="http://schemas.microsoft.com/office/drawing/2014/main" id="{A4379D75-142C-48FB-AC07-9E91F0857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8417" y="1133475"/>
            <a:ext cx="2638293" cy="584200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b="1" dirty="0"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EC6595-475D-064F-83BB-4675D8608FBE}"/>
              </a:ext>
            </a:extLst>
          </p:cNvPr>
          <p:cNvSpPr/>
          <p:nvPr/>
        </p:nvSpPr>
        <p:spPr>
          <a:xfrm>
            <a:off x="1778477" y="1943980"/>
            <a:ext cx="73029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SzPct val="130000"/>
            </a:pPr>
            <a:r>
              <a:rPr lang="sv-SE" altLang="en-US" sz="1400" dirty="0" err="1">
                <a:solidFill>
                  <a:srgbClr val="001F60"/>
                </a:solidFill>
              </a:rPr>
              <a:t>Eksportir</a:t>
            </a:r>
            <a:r>
              <a:rPr lang="sv-SE" altLang="en-US" sz="1400" dirty="0">
                <a:solidFill>
                  <a:srgbClr val="001F60"/>
                </a:solidFill>
              </a:rPr>
              <a:t> yang akan </a:t>
            </a:r>
            <a:r>
              <a:rPr lang="sv-SE" altLang="en-US" sz="1400" dirty="0" err="1">
                <a:solidFill>
                  <a:srgbClr val="001F60"/>
                </a:solidFill>
              </a:rPr>
              <a:t>melakukan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ekspor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Produk</a:t>
            </a:r>
            <a:r>
              <a:rPr lang="sv-SE" altLang="en-US" sz="1400" dirty="0">
                <a:solidFill>
                  <a:srgbClr val="001F60"/>
                </a:solidFill>
              </a:rPr>
              <a:t> Industri </a:t>
            </a:r>
            <a:r>
              <a:rPr lang="sv-SE" altLang="en-US" sz="1400" dirty="0" err="1">
                <a:solidFill>
                  <a:srgbClr val="001F60"/>
                </a:solidFill>
              </a:rPr>
              <a:t>Kehutanan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berupa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kertas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berbahan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baku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kertas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bekas</a:t>
            </a:r>
            <a:r>
              <a:rPr lang="sv-SE" altLang="en-US" sz="1400" dirty="0">
                <a:solidFill>
                  <a:srgbClr val="001F60"/>
                </a:solidFill>
              </a:rPr>
              <a:t> dan/</a:t>
            </a:r>
            <a:r>
              <a:rPr lang="sv-SE" altLang="en-US" sz="1400" dirty="0" err="1">
                <a:solidFill>
                  <a:srgbClr val="001F60"/>
                </a:solidFill>
              </a:rPr>
              <a:t>atau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bukan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kayu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harus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mendapat</a:t>
            </a:r>
            <a:r>
              <a:rPr lang="sv-SE" altLang="en-US" sz="1400" dirty="0">
                <a:solidFill>
                  <a:srgbClr val="001F60"/>
                </a:solidFill>
              </a:rPr>
              <a:t> surat </a:t>
            </a:r>
            <a:r>
              <a:rPr lang="sv-SE" altLang="en-US" sz="1400" dirty="0" err="1">
                <a:solidFill>
                  <a:srgbClr val="001F60"/>
                </a:solidFill>
              </a:rPr>
              <a:t>keterangan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Direktur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Jenderal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atas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nama</a:t>
            </a:r>
            <a:r>
              <a:rPr lang="sv-SE" altLang="en-US" sz="1400" dirty="0">
                <a:solidFill>
                  <a:srgbClr val="001F60"/>
                </a:solidFill>
              </a:rPr>
              <a:t> </a:t>
            </a:r>
            <a:r>
              <a:rPr lang="sv-SE" altLang="en-US" sz="1400" dirty="0" err="1">
                <a:solidFill>
                  <a:srgbClr val="001F60"/>
                </a:solidFill>
              </a:rPr>
              <a:t>Menteri</a:t>
            </a:r>
            <a:r>
              <a:rPr lang="sv-SE" altLang="en-US" sz="1400" dirty="0">
                <a:solidFill>
                  <a:srgbClr val="001F60"/>
                </a:solidFill>
              </a:rPr>
              <a:t>. </a:t>
            </a:r>
            <a:r>
              <a:rPr lang="en-US" sz="1400" dirty="0" err="1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Pengajuan</a:t>
            </a:r>
            <a:r>
              <a:rPr lang="en-US" sz="1400" dirty="0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permohonan</a:t>
            </a:r>
            <a:r>
              <a:rPr lang="en-US" sz="1400" dirty="0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surat</a:t>
            </a:r>
            <a:r>
              <a:rPr lang="en-US" sz="1400" dirty="0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keterangan</a:t>
            </a:r>
            <a:r>
              <a:rPr lang="en-US" sz="1400" dirty="0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dilakukan</a:t>
            </a:r>
            <a:r>
              <a:rPr lang="en-US" sz="1400" dirty="0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dengan</a:t>
            </a:r>
            <a:r>
              <a:rPr lang="en-US" sz="1400" dirty="0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mengunggah</a:t>
            </a:r>
            <a:r>
              <a:rPr lang="en-US" sz="1400" dirty="0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hasil</a:t>
            </a:r>
            <a:r>
              <a:rPr lang="en-US" sz="1400" dirty="0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pindai</a:t>
            </a:r>
            <a:r>
              <a:rPr lang="en-US" sz="1400" dirty="0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dokumen</a:t>
            </a:r>
            <a:r>
              <a:rPr lang="en-US" sz="1400" dirty="0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asli</a:t>
            </a:r>
            <a:r>
              <a:rPr lang="en-US" sz="1400" dirty="0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persyaratan</a:t>
            </a:r>
            <a:r>
              <a:rPr lang="en-US" sz="1400" dirty="0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melalui</a:t>
            </a:r>
            <a:r>
              <a:rPr lang="en-US" sz="1400" dirty="0">
                <a:solidFill>
                  <a:srgbClr val="001F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SINSW.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798D73F-64AD-BF48-83A2-8D4C01391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959" y="3307534"/>
            <a:ext cx="6831373" cy="164527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E4ABE47-DFE1-F04C-8EE0-43CB991628DB}"/>
              </a:ext>
            </a:extLst>
          </p:cNvPr>
          <p:cNvSpPr/>
          <p:nvPr/>
        </p:nvSpPr>
        <p:spPr>
          <a:xfrm>
            <a:off x="9493595" y="1948375"/>
            <a:ext cx="234741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SzPct val="130000"/>
            </a:pPr>
            <a:r>
              <a:rPr lang="en-US" sz="1400" dirty="0" err="1">
                <a:solidFill>
                  <a:srgbClr val="001F60"/>
                </a:solidFill>
              </a:rPr>
              <a:t>Pada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saat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Peraturan</a:t>
            </a:r>
            <a:r>
              <a:rPr lang="en-US" sz="1400" dirty="0">
                <a:solidFill>
                  <a:srgbClr val="001F60"/>
                </a:solidFill>
              </a:rPr>
              <a:t> Menteri </a:t>
            </a:r>
            <a:r>
              <a:rPr lang="en-US" sz="1400" dirty="0" err="1">
                <a:solidFill>
                  <a:srgbClr val="001F60"/>
                </a:solidFill>
              </a:rPr>
              <a:t>Perdagangan</a:t>
            </a:r>
            <a:r>
              <a:rPr lang="en-US" sz="1400" dirty="0">
                <a:solidFill>
                  <a:srgbClr val="001F60"/>
                </a:solidFill>
              </a:rPr>
              <a:t> No. 19 </a:t>
            </a:r>
            <a:r>
              <a:rPr lang="en-US" sz="1400" dirty="0" err="1">
                <a:solidFill>
                  <a:srgbClr val="001F60"/>
                </a:solidFill>
              </a:rPr>
              <a:t>Tahun</a:t>
            </a:r>
            <a:r>
              <a:rPr lang="en-US" sz="1400" dirty="0">
                <a:solidFill>
                  <a:srgbClr val="001F60"/>
                </a:solidFill>
              </a:rPr>
              <a:t> 2021 </a:t>
            </a:r>
            <a:r>
              <a:rPr lang="en-US" sz="1400" dirty="0" err="1">
                <a:solidFill>
                  <a:srgbClr val="001F60"/>
                </a:solidFill>
              </a:rPr>
              <a:t>mulai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berlaku</a:t>
            </a:r>
            <a:r>
              <a:rPr lang="en-US" sz="1400" dirty="0">
                <a:solidFill>
                  <a:srgbClr val="001F60"/>
                </a:solidFill>
              </a:rPr>
              <a:t>, </a:t>
            </a:r>
            <a:r>
              <a:rPr lang="en-US" sz="1400" dirty="0" err="1">
                <a:solidFill>
                  <a:srgbClr val="001F60"/>
                </a:solidFill>
              </a:rPr>
              <a:t>rekomendasi</a:t>
            </a:r>
            <a:r>
              <a:rPr lang="en-US" sz="1400" dirty="0">
                <a:solidFill>
                  <a:srgbClr val="001F60"/>
                </a:solidFill>
              </a:rPr>
              <a:t> yang </a:t>
            </a:r>
            <a:r>
              <a:rPr lang="en-US" sz="1400" dirty="0" err="1">
                <a:solidFill>
                  <a:srgbClr val="001F60"/>
                </a:solidFill>
              </a:rPr>
              <a:t>diterbitkan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oleh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kementerian</a:t>
            </a:r>
            <a:r>
              <a:rPr lang="en-US" sz="1400" dirty="0">
                <a:solidFill>
                  <a:srgbClr val="001F60"/>
                </a:solidFill>
              </a:rPr>
              <a:t>/</a:t>
            </a:r>
            <a:r>
              <a:rPr lang="en-US" sz="1400" dirty="0" err="1">
                <a:solidFill>
                  <a:srgbClr val="001F60"/>
                </a:solidFill>
              </a:rPr>
              <a:t>lembaga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pemerintah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nonkementerian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sebelum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Peraturan</a:t>
            </a:r>
            <a:r>
              <a:rPr lang="en-US" sz="1400" dirty="0">
                <a:solidFill>
                  <a:srgbClr val="001F60"/>
                </a:solidFill>
              </a:rPr>
              <a:t> Menteri </a:t>
            </a:r>
            <a:r>
              <a:rPr lang="en-US" sz="1400" dirty="0" err="1">
                <a:solidFill>
                  <a:srgbClr val="001F60"/>
                </a:solidFill>
              </a:rPr>
              <a:t>berlaku</a:t>
            </a:r>
            <a:r>
              <a:rPr lang="en-US" sz="1400" dirty="0">
                <a:solidFill>
                  <a:srgbClr val="001F60"/>
                </a:solidFill>
              </a:rPr>
              <a:t>, yang </a:t>
            </a:r>
            <a:r>
              <a:rPr lang="en-US" sz="1400" dirty="0" err="1">
                <a:solidFill>
                  <a:srgbClr val="001F60"/>
                </a:solidFill>
              </a:rPr>
              <a:t>diperlukan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dalam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penerbitan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Perizinan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Berusaha</a:t>
            </a:r>
            <a:r>
              <a:rPr lang="en-US" sz="1400" dirty="0">
                <a:solidFill>
                  <a:srgbClr val="001F60"/>
                </a:solidFill>
              </a:rPr>
              <a:t> di </a:t>
            </a:r>
            <a:r>
              <a:rPr lang="en-US" sz="1400" dirty="0" err="1">
                <a:solidFill>
                  <a:srgbClr val="001F60"/>
                </a:solidFill>
              </a:rPr>
              <a:t>Bidang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Ekspor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atau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penerbitan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surat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keterangan</a:t>
            </a:r>
            <a:r>
              <a:rPr lang="en-US" sz="1400" dirty="0">
                <a:solidFill>
                  <a:srgbClr val="001F60"/>
                </a:solidFill>
              </a:rPr>
              <a:t>, </a:t>
            </a:r>
            <a:r>
              <a:rPr lang="en-US" sz="1400" dirty="0" err="1">
                <a:solidFill>
                  <a:srgbClr val="001F60"/>
                </a:solidFill>
              </a:rPr>
              <a:t>dinyatakan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tetap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berlaku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sampai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dengan</a:t>
            </a:r>
            <a:r>
              <a:rPr lang="en-US" sz="1400" dirty="0">
                <a:solidFill>
                  <a:srgbClr val="001F60"/>
                </a:solidFill>
              </a:rPr>
              <a:t> masa </a:t>
            </a:r>
            <a:r>
              <a:rPr lang="en-US" sz="1400" dirty="0" err="1">
                <a:solidFill>
                  <a:srgbClr val="001F60"/>
                </a:solidFill>
              </a:rPr>
              <a:t>berlakunya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berakhir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dan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sepanjang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tidak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bertentangan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dengan</a:t>
            </a:r>
            <a:r>
              <a:rPr lang="en-US" sz="1400" dirty="0">
                <a:solidFill>
                  <a:srgbClr val="001F60"/>
                </a:solidFill>
              </a:rPr>
              <a:t> </a:t>
            </a:r>
            <a:r>
              <a:rPr lang="en-US" sz="1400" dirty="0" err="1">
                <a:solidFill>
                  <a:srgbClr val="001F60"/>
                </a:solidFill>
              </a:rPr>
              <a:t>Peraturan</a:t>
            </a:r>
            <a:r>
              <a:rPr lang="en-US" sz="1400" dirty="0">
                <a:solidFill>
                  <a:srgbClr val="001F60"/>
                </a:solidFill>
              </a:rPr>
              <a:t> Menteri.</a:t>
            </a:r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34A9691C-0532-3243-A42F-1359946C1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5376" y="6093100"/>
            <a:ext cx="2838348" cy="268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100" dirty="0">
                <a:latin typeface="Arial" panose="020B0604020202020204" pitchFamily="34" charset="0"/>
              </a:rPr>
              <a:t>Lampiran V </a:t>
            </a:r>
            <a:r>
              <a:rPr lang="en-US" altLang="id-ID" sz="1100" dirty="0" err="1">
                <a:latin typeface="Arial" panose="020B0604020202020204" pitchFamily="34" charset="0"/>
              </a:rPr>
              <a:t>Permendag</a:t>
            </a:r>
            <a:r>
              <a:rPr lang="en-US" altLang="id-ID" sz="1100" dirty="0">
                <a:latin typeface="Arial" panose="020B0604020202020204" pitchFamily="34" charset="0"/>
              </a:rPr>
              <a:t> 19 </a:t>
            </a:r>
            <a:r>
              <a:rPr lang="en-US" altLang="id-ID" sz="1100" dirty="0" err="1">
                <a:latin typeface="Arial" panose="020B0604020202020204" pitchFamily="34" charset="0"/>
              </a:rPr>
              <a:t>Tahun</a:t>
            </a:r>
            <a:r>
              <a:rPr lang="en-US" altLang="id-ID" sz="1100" dirty="0">
                <a:latin typeface="Arial" panose="020B0604020202020204" pitchFamily="34" charset="0"/>
              </a:rPr>
              <a:t> 2021</a:t>
            </a:r>
            <a:endParaRPr lang="id-ID" altLang="id-ID" sz="1100" dirty="0">
              <a:latin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588E867-C0C7-4945-8977-F5371485966B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450095" y="0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46111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B7A83A7-C2DC-46D2-81ED-891F43E9489E}"/>
              </a:ext>
            </a:extLst>
          </p:cNvPr>
          <p:cNvGrpSpPr/>
          <p:nvPr/>
        </p:nvGrpSpPr>
        <p:grpSpPr>
          <a:xfrm>
            <a:off x="-1" y="6421877"/>
            <a:ext cx="12192001" cy="432000"/>
            <a:chOff x="-550318" y="3803162"/>
            <a:chExt cx="9144000" cy="367445"/>
          </a:xfrm>
          <a:solidFill>
            <a:srgbClr val="44546A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409D76-8214-4CAC-BAB4-657A70C9A15C}"/>
                </a:ext>
              </a:extLst>
            </p:cNvPr>
            <p:cNvSpPr/>
            <p:nvPr/>
          </p:nvSpPr>
          <p:spPr>
            <a:xfrm>
              <a:off x="-550318" y="3870505"/>
              <a:ext cx="9144000" cy="3001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algn="ctr">
                <a:spcBef>
                  <a:spcPts val="215"/>
                </a:spcBef>
              </a:pPr>
              <a:r>
                <a:rPr lang="en-GB" sz="1867" b="1" spc="-5" dirty="0">
                  <a:solidFill>
                    <a:schemeClr val="bg1"/>
                  </a:solidFill>
                </a:rPr>
                <a:t>Kementerian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Perdagangan</a:t>
              </a:r>
              <a:r>
                <a:rPr lang="en-GB" sz="1867" b="1" spc="-5" dirty="0">
                  <a:solidFill>
                    <a:schemeClr val="bg1"/>
                  </a:solidFill>
                </a:rPr>
                <a:t>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Republik</a:t>
              </a:r>
              <a:r>
                <a:rPr lang="en-GB" sz="1867" b="1" spc="-5" dirty="0">
                  <a:solidFill>
                    <a:schemeClr val="bg1"/>
                  </a:solidFill>
                </a:rPr>
                <a:t> Indonesia | www.kemendag.go.id/</a:t>
              </a:r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3DACFC65-69A2-4475-AD8E-79511F807825}"/>
                </a:ext>
              </a:extLst>
            </p:cNvPr>
            <p:cNvSpPr/>
            <p:nvPr/>
          </p:nvSpPr>
          <p:spPr>
            <a:xfrm>
              <a:off x="7589535" y="3803162"/>
              <a:ext cx="547199" cy="300102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3F731031-8BF5-4621-B74B-3A54EB0FD55F}"/>
              </a:ext>
            </a:extLst>
          </p:cNvPr>
          <p:cNvSpPr txBox="1">
            <a:spLocks/>
          </p:cNvSpPr>
          <p:nvPr/>
        </p:nvSpPr>
        <p:spPr>
          <a:xfrm>
            <a:off x="8610600" y="6415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13</a:t>
            </a:fld>
            <a:endParaRPr lang="en-ID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B423882-B554-4332-8600-AEF0084308FA}"/>
              </a:ext>
            </a:extLst>
          </p:cNvPr>
          <p:cNvSpPr txBox="1"/>
          <p:nvPr/>
        </p:nvSpPr>
        <p:spPr>
          <a:xfrm>
            <a:off x="106331" y="89689"/>
            <a:ext cx="103896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28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PENGECUALIAN EKSPOR PRODUK INDUSTRI KEHUTANAN</a:t>
            </a:r>
          </a:p>
          <a:p>
            <a:pPr eaLnBrk="1" hangingPunct="1">
              <a:defRPr/>
            </a:pPr>
            <a:r>
              <a:rPr lang="en-US" altLang="en-US" sz="28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(UNTUK KEGIATAN USAHA)</a:t>
            </a:r>
          </a:p>
        </p:txBody>
      </p:sp>
      <p:sp>
        <p:nvSpPr>
          <p:cNvPr id="47" name="Rectangle 10">
            <a:extLst>
              <a:ext uri="{FF2B5EF4-FFF2-40B4-BE49-F238E27FC236}">
                <a16:creationId xmlns:a16="http://schemas.microsoft.com/office/drawing/2014/main" id="{47A7A398-096B-4E9C-A427-ECD3A7317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00" y="1133475"/>
            <a:ext cx="1347788" cy="585788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b="1">
                <a:solidFill>
                  <a:schemeClr val="bg1"/>
                </a:solidFill>
                <a:cs typeface="Arial" panose="020B0604020202020204" pitchFamily="34" charset="0"/>
              </a:rPr>
              <a:t>Tujuan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b="1">
                <a:solidFill>
                  <a:schemeClr val="bg1"/>
                </a:solidFill>
                <a:cs typeface="Arial" panose="020B0604020202020204" pitchFamily="34" charset="0"/>
              </a:rPr>
              <a:t>Pengecualian</a:t>
            </a:r>
            <a:endParaRPr lang="en-US" altLang="en-US" sz="16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b="1">
              <a:cs typeface="Arial" panose="020B0604020202020204" pitchFamily="34" charset="0"/>
            </a:endParaRPr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B07E7D91-85D1-420A-AB46-0981021DA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" y="1768475"/>
            <a:ext cx="1339850" cy="4587875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A5EA2A1B-7866-46D2-890F-534423735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" y="1801813"/>
            <a:ext cx="1284288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510" rIns="0" bIns="0">
            <a:spAutoFit/>
          </a:bodyPr>
          <a:lstStyle>
            <a:lvl1pPr marL="342900" indent="-2238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125"/>
              </a:spcBef>
              <a:buFont typeface="Calibri Light" panose="020F0302020204030204" pitchFamily="34" charset="0"/>
              <a:buAutoNum type="arabicPeriod" startAt="4"/>
            </a:pP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Kertas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berbahan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baku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kertas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bekas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/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atau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bukan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Kayu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yang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ekspornya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dilakukan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oleh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eksportir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yang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merupakan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badan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usaha</a:t>
            </a:r>
            <a:r>
              <a:rPr lang="en-US" altLang="en-US" sz="1400" dirty="0">
                <a:solidFill>
                  <a:srgbClr val="001F60"/>
                </a:solidFill>
                <a:latin typeface="+mn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0" name="Rectangle 5">
            <a:extLst>
              <a:ext uri="{FF2B5EF4-FFF2-40B4-BE49-F238E27FC236}">
                <a16:creationId xmlns:a16="http://schemas.microsoft.com/office/drawing/2014/main" id="{D1B18C13-5C63-4FB3-881B-ED4AC0BEB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4175" y="1768475"/>
            <a:ext cx="6135688" cy="4587875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1" name="Rectangle 18">
            <a:extLst>
              <a:ext uri="{FF2B5EF4-FFF2-40B4-BE49-F238E27FC236}">
                <a16:creationId xmlns:a16="http://schemas.microsoft.com/office/drawing/2014/main" id="{AB33F11B-A085-4CC9-8A55-C47CE4F7F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0" y="1133475"/>
            <a:ext cx="6143625" cy="585788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b="1" dirty="0" err="1">
                <a:solidFill>
                  <a:schemeClr val="bg1"/>
                </a:solidFill>
                <a:cs typeface="Arial" panose="020B0604020202020204" pitchFamily="34" charset="0"/>
              </a:rPr>
              <a:t>Persyaratan</a:t>
            </a:r>
            <a:r>
              <a:rPr lang="en-US" altLang="en-US" sz="18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endParaRPr lang="en-US" altLang="en-US" sz="1800" b="1" dirty="0">
              <a:cs typeface="Arial" panose="020B0604020202020204" pitchFamily="34" charset="0"/>
            </a:endParaRPr>
          </a:p>
        </p:txBody>
      </p:sp>
      <p:sp>
        <p:nvSpPr>
          <p:cNvPr id="52" name="Rectangle 5">
            <a:extLst>
              <a:ext uri="{FF2B5EF4-FFF2-40B4-BE49-F238E27FC236}">
                <a16:creationId xmlns:a16="http://schemas.microsoft.com/office/drawing/2014/main" id="{589F09A0-1644-4931-8556-284CBCE03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7110" y="1769960"/>
            <a:ext cx="1879600" cy="4606925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3" name="Rectangle 22">
            <a:extLst>
              <a:ext uri="{FF2B5EF4-FFF2-40B4-BE49-F238E27FC236}">
                <a16:creationId xmlns:a16="http://schemas.microsoft.com/office/drawing/2014/main" id="{A4379D75-142C-48FB-AC07-9E91F0857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1900" y="1133475"/>
            <a:ext cx="1904810" cy="584200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b="1">
                <a:solidFill>
                  <a:schemeClr val="bg1"/>
                </a:solidFill>
                <a:cs typeface="Arial" panose="020B0604020202020204" pitchFamily="34" charset="0"/>
              </a:rPr>
              <a:t>Output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b="1">
                <a:solidFill>
                  <a:schemeClr val="bg1"/>
                </a:solidFill>
                <a:cs typeface="Arial" panose="020B0604020202020204" pitchFamily="34" charset="0"/>
              </a:rPr>
              <a:t>Pengecualian</a:t>
            </a:r>
            <a:endParaRPr lang="en-US" altLang="en-US" sz="16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b="1">
              <a:cs typeface="Arial" panose="020B0604020202020204" pitchFamily="34" charset="0"/>
            </a:endParaRPr>
          </a:p>
        </p:txBody>
      </p:sp>
      <p:sp>
        <p:nvSpPr>
          <p:cNvPr id="64" name="Rectangle 18">
            <a:extLst>
              <a:ext uri="{FF2B5EF4-FFF2-40B4-BE49-F238E27FC236}">
                <a16:creationId xmlns:a16="http://schemas.microsoft.com/office/drawing/2014/main" id="{BC9A2671-E326-4D1D-9CD7-90C156EE0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5113" y="1133475"/>
            <a:ext cx="2133600" cy="585788"/>
          </a:xfrm>
          <a:prstGeom prst="rect">
            <a:avLst/>
          </a:prstGeom>
          <a:solidFill>
            <a:srgbClr val="002060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b="1" dirty="0">
                <a:solidFill>
                  <a:schemeClr val="bg1"/>
                </a:solidFill>
                <a:cs typeface="Arial" panose="020B0604020202020204" pitchFamily="34" charset="0"/>
              </a:rPr>
              <a:t>Parameter </a:t>
            </a:r>
            <a:r>
              <a:rPr lang="en-US" altLang="en-US" sz="1800" b="1" dirty="0" err="1">
                <a:solidFill>
                  <a:schemeClr val="bg1"/>
                </a:solidFill>
                <a:cs typeface="Arial" panose="020B0604020202020204" pitchFamily="34" charset="0"/>
              </a:rPr>
              <a:t>Pengecualian</a:t>
            </a:r>
            <a:endParaRPr lang="en-US" altLang="en-US" sz="14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b="1" dirty="0">
              <a:cs typeface="Arial" panose="020B0604020202020204" pitchFamily="34" charset="0"/>
            </a:endParaRPr>
          </a:p>
        </p:txBody>
      </p:sp>
      <p:sp>
        <p:nvSpPr>
          <p:cNvPr id="65" name="Rectangle 5">
            <a:extLst>
              <a:ext uri="{FF2B5EF4-FFF2-40B4-BE49-F238E27FC236}">
                <a16:creationId xmlns:a16="http://schemas.microsoft.com/office/drawing/2014/main" id="{F069B4C3-9AEB-4301-BADE-0C90D59EB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5113" y="1768475"/>
            <a:ext cx="2133600" cy="4606926"/>
          </a:xfrm>
          <a:prstGeom prst="rect">
            <a:avLst/>
          </a:prstGeom>
          <a:solidFill>
            <a:srgbClr val="D9E1E8"/>
          </a:solidFill>
          <a:ln w="25400">
            <a:solidFill>
              <a:srgbClr val="C6D9F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7" name="object 7">
            <a:extLst>
              <a:ext uri="{FF2B5EF4-FFF2-40B4-BE49-F238E27FC236}">
                <a16:creationId xmlns:a16="http://schemas.microsoft.com/office/drawing/2014/main" id="{9E7DE625-9AAC-4A5E-A147-04D645FD7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5113" y="1808942"/>
            <a:ext cx="2138362" cy="4263988"/>
          </a:xfrm>
          <a:prstGeom prst="rect">
            <a:avLst/>
          </a:prstGeom>
          <a:noFill/>
          <a:ln>
            <a:noFill/>
          </a:ln>
        </p:spPr>
        <p:txBody>
          <a:bodyPr lIns="0" tIns="16510" rIns="0" bIns="0">
            <a:spAutoFit/>
          </a:bodyPr>
          <a:lstStyle/>
          <a:p>
            <a:pPr marL="342900" indent="-223838" eaLnBrk="1" hangingPunct="1">
              <a:buFont typeface="+mj-lt"/>
              <a:buAutoNum type="arabicPeriod"/>
              <a:defRPr/>
            </a:pPr>
            <a:r>
              <a:rPr lang="id-ID" altLang="en-US" sz="1200" dirty="0">
                <a:solidFill>
                  <a:srgbClr val="001F60"/>
                </a:solidFill>
              </a:rPr>
              <a:t>Eksportir yang merupakan badan usaha;</a:t>
            </a:r>
            <a:endParaRPr lang="en-US" altLang="en-US" sz="1200" dirty="0">
              <a:solidFill>
                <a:srgbClr val="001F60"/>
              </a:solidFill>
            </a:endParaRPr>
          </a:p>
          <a:p>
            <a:pPr marL="342900" indent="-223838" eaLnBrk="1" hangingPunct="1">
              <a:buFont typeface="+mj-lt"/>
              <a:buAutoNum type="arabicPeriod"/>
              <a:defRPr/>
            </a:pPr>
            <a:r>
              <a:rPr lang="id-ID" altLang="en-US" sz="1200" dirty="0">
                <a:solidFill>
                  <a:srgbClr val="001F60"/>
                </a:solidFill>
              </a:rPr>
              <a:t>Terhadap barang diatur ekspor Lampiran III nomor 128 sampai dengan nomor 352 dikecualikan dari kewajiban Dokumen V-Legal.</a:t>
            </a:r>
            <a:endParaRPr lang="en-US" altLang="en-US" sz="1200" dirty="0">
              <a:solidFill>
                <a:srgbClr val="001F60"/>
              </a:solidFill>
            </a:endParaRPr>
          </a:p>
          <a:p>
            <a:pPr marL="342900" indent="-223838" eaLnBrk="1" hangingPunct="1">
              <a:buFont typeface="+mj-lt"/>
              <a:buAutoNum type="arabicPeriod"/>
              <a:defRPr/>
            </a:pPr>
            <a:r>
              <a:rPr lang="id-ID" altLang="en-US" sz="1200" dirty="0">
                <a:solidFill>
                  <a:srgbClr val="001F60"/>
                </a:solidFill>
              </a:rPr>
              <a:t>Pengecualian berupa kewajiban Eksportir melengkapi dengan Dokumen V-Legal tidak berlaku dalam hal:</a:t>
            </a:r>
          </a:p>
          <a:p>
            <a:pPr marL="623888" indent="-231775" eaLnBrk="1" hangingPunct="1">
              <a:buFont typeface="+mj-lt"/>
              <a:buAutoNum type="alphaLcPeriod"/>
              <a:defRPr/>
            </a:pPr>
            <a:r>
              <a:rPr lang="id-ID" altLang="en-US" sz="1200" dirty="0">
                <a:solidFill>
                  <a:srgbClr val="001F60"/>
                </a:solidFill>
              </a:rPr>
              <a:t>perjanjian internasional dan/atau nota kesepahaman yang disepakati antara Indonesia dengan negara tujuan ekspor mewajibkan Dokumen V-Legal; dan/atau</a:t>
            </a:r>
            <a:endParaRPr lang="en-US" altLang="en-US" sz="1200" dirty="0">
              <a:solidFill>
                <a:srgbClr val="001F60"/>
              </a:solidFill>
            </a:endParaRPr>
          </a:p>
          <a:p>
            <a:pPr marL="623888" indent="-231775" eaLnBrk="1" hangingPunct="1">
              <a:buFont typeface="+mj-lt"/>
              <a:buAutoNum type="alphaLcPeriod"/>
              <a:defRPr/>
            </a:pPr>
            <a:r>
              <a:rPr lang="id-ID" altLang="en-US" sz="1200" dirty="0">
                <a:solidFill>
                  <a:srgbClr val="001F60"/>
                </a:solidFill>
              </a:rPr>
              <a:t>tidak sesuai dengan ketentuan yang berlaku di negara tujuan ekspor.</a:t>
            </a:r>
          </a:p>
        </p:txBody>
      </p:sp>
      <p:sp>
        <p:nvSpPr>
          <p:cNvPr id="74" name="object 7">
            <a:extLst>
              <a:ext uri="{FF2B5EF4-FFF2-40B4-BE49-F238E27FC236}">
                <a16:creationId xmlns:a16="http://schemas.microsoft.com/office/drawing/2014/main" id="{B0FA4E32-7657-4218-9571-24C195A6D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1855788"/>
            <a:ext cx="6026150" cy="3763851"/>
          </a:xfrm>
          <a:prstGeom prst="rect">
            <a:avLst/>
          </a:prstGeom>
          <a:noFill/>
          <a:ln>
            <a:noFill/>
          </a:ln>
        </p:spPr>
        <p:txBody>
          <a:bodyPr lIns="0" tIns="16510" rIns="0" bIns="0">
            <a:spAutoFit/>
          </a:bodyPr>
          <a:lstStyle/>
          <a:p>
            <a:pPr marL="342900" indent="-171450" algn="just">
              <a:lnSpc>
                <a:spcPct val="90000"/>
              </a:lnSpc>
              <a:buFont typeface="+mj-lt"/>
              <a:buAutoNum type="arabicPeriod"/>
              <a:defRPr/>
            </a:pPr>
            <a:r>
              <a:rPr lang="sv-SE" altLang="en-US" sz="1200" dirty="0" err="1">
                <a:solidFill>
                  <a:srgbClr val="001F60"/>
                </a:solidFill>
              </a:rPr>
              <a:t>Perusahaan</a:t>
            </a:r>
            <a:r>
              <a:rPr lang="sv-SE" altLang="en-US" sz="1200" dirty="0">
                <a:solidFill>
                  <a:srgbClr val="001F60"/>
                </a:solidFill>
              </a:rPr>
              <a:t> industri kertas yang berbahan baku kertas Bekas dan/atau Bukan kayu:</a:t>
            </a:r>
          </a:p>
          <a:p>
            <a:pPr marL="685800" indent="-223838" algn="just">
              <a:lnSpc>
                <a:spcPct val="90000"/>
              </a:lnSpc>
              <a:buFont typeface="+mj-lt"/>
              <a:buAutoNum type="alphaLcPeriod"/>
              <a:defRPr/>
            </a:pPr>
            <a:r>
              <a:rPr lang="sv-SE" altLang="en-US" sz="1200" dirty="0">
                <a:solidFill>
                  <a:srgbClr val="001F60"/>
                </a:solidFill>
              </a:rPr>
              <a:t>NIB;</a:t>
            </a:r>
          </a:p>
          <a:p>
            <a:pPr marL="685800" indent="-223838" algn="just">
              <a:lnSpc>
                <a:spcPct val="90000"/>
              </a:lnSpc>
              <a:buFont typeface="+mj-lt"/>
              <a:buAutoNum type="alphaLcPeriod"/>
              <a:defRPr/>
            </a:pPr>
            <a:r>
              <a:rPr lang="sv-SE" altLang="en-US" sz="1200" dirty="0">
                <a:solidFill>
                  <a:srgbClr val="001F60"/>
                </a:solidFill>
              </a:rPr>
              <a:t>Laporan Pemeriksaan lapangan atau laporan verifikasi ekolabel Tipe II dari lembaga yang terakreditasi bagi perusahaan industri kertas yang berbahan baku kertas bekas; </a:t>
            </a:r>
          </a:p>
          <a:p>
            <a:pPr marL="685800" indent="-223838" algn="just">
              <a:lnSpc>
                <a:spcPct val="90000"/>
              </a:lnSpc>
              <a:buFont typeface="+mj-lt"/>
              <a:buAutoNum type="alphaLcPeriod"/>
              <a:defRPr/>
            </a:pPr>
            <a:r>
              <a:rPr lang="sv-SE" altLang="en-US" sz="1200" dirty="0">
                <a:solidFill>
                  <a:srgbClr val="001F60"/>
                </a:solidFill>
              </a:rPr>
              <a:t>Laporan uji laboratorium dan laporan pemeriksaan lapangan dari lembaga yang terakreditasi bagi perusahaan industri kertas yang berbahan baku Bukan Kayu;</a:t>
            </a:r>
          </a:p>
          <a:p>
            <a:pPr marL="685800" indent="-223838" algn="just">
              <a:lnSpc>
                <a:spcPct val="90000"/>
              </a:lnSpc>
              <a:buFont typeface="+mj-lt"/>
              <a:buAutoNum type="alphaLcPeriod"/>
              <a:defRPr/>
            </a:pPr>
            <a:r>
              <a:rPr lang="sv-SE" altLang="en-US" sz="1200" dirty="0">
                <a:solidFill>
                  <a:srgbClr val="001F60"/>
                </a:solidFill>
              </a:rPr>
              <a:t>Surat pernyataan bermeterai cukup terkait kapasitas produksi perusahaan; dan</a:t>
            </a:r>
          </a:p>
          <a:p>
            <a:pPr marL="685800" indent="-223838" algn="just">
              <a:lnSpc>
                <a:spcPct val="90000"/>
              </a:lnSpc>
              <a:spcAft>
                <a:spcPts val="600"/>
              </a:spcAft>
              <a:buFont typeface="+mj-lt"/>
              <a:buAutoNum type="alphaLcPeriod"/>
              <a:defRPr/>
            </a:pPr>
            <a:r>
              <a:rPr lang="sv-SE" altLang="en-US" sz="1200" dirty="0">
                <a:solidFill>
                  <a:srgbClr val="001F60"/>
                </a:solidFill>
              </a:rPr>
              <a:t>Surat pernyataan bermeterai cukup yang menyatakan bahwa produk yang diekspor berupa Kertas Berbahan Baku Kertas Bekas dan/atau Bukan </a:t>
            </a:r>
            <a:r>
              <a:rPr lang="sv-SE" altLang="en-US" sz="1200" dirty="0" err="1">
                <a:solidFill>
                  <a:srgbClr val="001F60"/>
                </a:solidFill>
              </a:rPr>
              <a:t>Kayu</a:t>
            </a:r>
            <a:r>
              <a:rPr lang="sv-SE" altLang="en-US" sz="1200" dirty="0">
                <a:solidFill>
                  <a:srgbClr val="001F60"/>
                </a:solidFill>
              </a:rPr>
              <a:t>.</a:t>
            </a:r>
          </a:p>
          <a:p>
            <a:pPr marL="342900" indent="-171450" algn="just">
              <a:lnSpc>
                <a:spcPct val="90000"/>
              </a:lnSpc>
              <a:buFont typeface="+mj-lt"/>
              <a:buAutoNum type="arabicPeriod" startAt="2"/>
              <a:defRPr/>
            </a:pPr>
            <a:r>
              <a:rPr lang="sv-SE" altLang="en-US" sz="1200" dirty="0">
                <a:solidFill>
                  <a:srgbClr val="001F60"/>
                </a:solidFill>
              </a:rPr>
              <a:t>Perusahaan Perdagangan di Bidang Ekspor:</a:t>
            </a:r>
          </a:p>
          <a:p>
            <a:pPr marL="685800" indent="-223838" algn="just">
              <a:lnSpc>
                <a:spcPct val="90000"/>
              </a:lnSpc>
              <a:buFont typeface="+mj-lt"/>
              <a:buAutoNum type="alphaLcPeriod"/>
              <a:defRPr/>
            </a:pPr>
            <a:r>
              <a:rPr lang="sv-SE" altLang="en-US" sz="1200" dirty="0">
                <a:solidFill>
                  <a:srgbClr val="001F60"/>
                </a:solidFill>
              </a:rPr>
              <a:t>NIB;</a:t>
            </a:r>
          </a:p>
          <a:p>
            <a:pPr marL="685800" indent="-223838" algn="just">
              <a:lnSpc>
                <a:spcPct val="90000"/>
              </a:lnSpc>
              <a:buFont typeface="+mj-lt"/>
              <a:buAutoNum type="alphaLcPeriod"/>
              <a:defRPr/>
            </a:pPr>
            <a:r>
              <a:rPr lang="sv-SE" altLang="en-US" sz="1200" dirty="0">
                <a:solidFill>
                  <a:srgbClr val="001F60"/>
                </a:solidFill>
              </a:rPr>
              <a:t>Laporan Pemeriksaan lapangan atau laporan verifikasi ekolabel Tipe II dari lembaga yang terakreditasi bagi pemohon yang barangnya berasal dari perusahaan industri kertas yang berbahan baku kertas bekas; </a:t>
            </a:r>
          </a:p>
          <a:p>
            <a:pPr marL="685800" indent="-223838" algn="just">
              <a:lnSpc>
                <a:spcPct val="90000"/>
              </a:lnSpc>
              <a:buFont typeface="+mj-lt"/>
              <a:buAutoNum type="alphaLcPeriod"/>
              <a:defRPr/>
            </a:pPr>
            <a:r>
              <a:rPr lang="sv-SE" altLang="en-US" sz="1200" dirty="0">
                <a:solidFill>
                  <a:srgbClr val="001F60"/>
                </a:solidFill>
              </a:rPr>
              <a:t>Laporan uji laboratorium dan laporan pemeriksaan lapangan dari lembaga yang terakreditasi bagi Pemohon yang barangnya berasal dari perusahaan industri kertas yang berbahan baku Bukan Kayu;</a:t>
            </a:r>
          </a:p>
          <a:p>
            <a:pPr marL="685800" indent="-223838" algn="just">
              <a:lnSpc>
                <a:spcPct val="90000"/>
              </a:lnSpc>
              <a:buFont typeface="+mj-lt"/>
              <a:buAutoNum type="alphaLcPeriod"/>
              <a:defRPr/>
            </a:pPr>
            <a:r>
              <a:rPr lang="sv-SE" altLang="en-US" sz="1200" dirty="0">
                <a:solidFill>
                  <a:srgbClr val="001F60"/>
                </a:solidFill>
              </a:rPr>
              <a:t>Surat pernyataan bermeterai cukup yang menyatakan bahwa produk yang diekspor berupa Kertas Berbahan Baku Kertas Bekas dan/atau Bukan Kayu; dan</a:t>
            </a:r>
          </a:p>
          <a:p>
            <a:pPr marL="685800" indent="-223838" algn="just">
              <a:lnSpc>
                <a:spcPct val="90000"/>
              </a:lnSpc>
              <a:buFont typeface="+mj-lt"/>
              <a:buAutoNum type="alphaLcPeriod"/>
              <a:defRPr/>
            </a:pPr>
            <a:r>
              <a:rPr lang="sv-SE" altLang="en-US" sz="1200" dirty="0">
                <a:solidFill>
                  <a:srgbClr val="001F60"/>
                </a:solidFill>
              </a:rPr>
              <a:t>Surat perjanjian kerja sama / jual-beli antara perusahaan perdagangan pemohon dengan perusahaan industri kertas berbahan baku kertas bekas dan/atau bukan kayu:</a:t>
            </a:r>
          </a:p>
          <a:p>
            <a:pPr marL="166688" algn="just">
              <a:lnSpc>
                <a:spcPct val="90000"/>
              </a:lnSpc>
              <a:defRPr/>
            </a:pPr>
            <a:endParaRPr lang="sv-SE" altLang="en-US" sz="1300" dirty="0">
              <a:solidFill>
                <a:srgbClr val="001F6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A6C892-710F-914F-87B0-9C747513F9B8}"/>
              </a:ext>
            </a:extLst>
          </p:cNvPr>
          <p:cNvSpPr/>
          <p:nvPr/>
        </p:nvSpPr>
        <p:spPr>
          <a:xfrm>
            <a:off x="10115015" y="1810872"/>
            <a:ext cx="1911695" cy="429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Aft>
                <a:spcPts val="1600"/>
              </a:spcAft>
              <a:buSzPct val="130000"/>
            </a:pPr>
            <a:r>
              <a:rPr lang="en-US" sz="1200" dirty="0">
                <a:solidFill>
                  <a:srgbClr val="002060"/>
                </a:solidFill>
              </a:rPr>
              <a:t>Surat </a:t>
            </a:r>
            <a:r>
              <a:rPr lang="en-US" sz="1200" dirty="0" err="1">
                <a:solidFill>
                  <a:srgbClr val="002060"/>
                </a:solidFill>
              </a:rPr>
              <a:t>keterangan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berlaku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untuk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lebih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dari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satu</a:t>
            </a:r>
            <a:r>
              <a:rPr lang="en-US" sz="1200" dirty="0">
                <a:solidFill>
                  <a:srgbClr val="002060"/>
                </a:solidFill>
              </a:rPr>
              <a:t> kali </a:t>
            </a:r>
            <a:r>
              <a:rPr lang="en-US" sz="1200" dirty="0" err="1">
                <a:solidFill>
                  <a:srgbClr val="002060"/>
                </a:solidFill>
              </a:rPr>
              <a:t>pengiriman</a:t>
            </a:r>
            <a:r>
              <a:rPr lang="en-US" sz="1200" dirty="0">
                <a:solidFill>
                  <a:srgbClr val="002060"/>
                </a:solidFill>
              </a:rPr>
              <a:t> (Non </a:t>
            </a:r>
            <a:r>
              <a:rPr lang="en-US" sz="1200" dirty="0" err="1">
                <a:solidFill>
                  <a:srgbClr val="002060"/>
                </a:solidFill>
              </a:rPr>
              <a:t>Transaksional</a:t>
            </a:r>
            <a:r>
              <a:rPr lang="en-US" sz="1200" dirty="0">
                <a:solidFill>
                  <a:srgbClr val="002060"/>
                </a:solidFill>
              </a:rPr>
              <a:t>).</a:t>
            </a:r>
          </a:p>
          <a:p>
            <a:pPr marL="12700">
              <a:spcAft>
                <a:spcPts val="1600"/>
              </a:spcAft>
              <a:buSzPct val="130000"/>
            </a:pPr>
            <a:r>
              <a:rPr lang="en-US" sz="1200" dirty="0">
                <a:solidFill>
                  <a:srgbClr val="002060"/>
                </a:solidFill>
              </a:rPr>
              <a:t>Masa </a:t>
            </a:r>
            <a:r>
              <a:rPr lang="en-US" sz="1200" dirty="0" err="1">
                <a:solidFill>
                  <a:srgbClr val="002060"/>
                </a:solidFill>
              </a:rPr>
              <a:t>berlaku</a:t>
            </a:r>
            <a:r>
              <a:rPr lang="en-US" sz="1200" dirty="0">
                <a:solidFill>
                  <a:srgbClr val="002060"/>
                </a:solidFill>
              </a:rPr>
              <a:t> Surat </a:t>
            </a:r>
            <a:r>
              <a:rPr lang="en-US" sz="1200" dirty="0" err="1">
                <a:solidFill>
                  <a:srgbClr val="002060"/>
                </a:solidFill>
              </a:rPr>
              <a:t>Keterangan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selama</a:t>
            </a:r>
            <a:r>
              <a:rPr lang="en-US" sz="1200" dirty="0">
                <a:solidFill>
                  <a:srgbClr val="002060"/>
                </a:solidFill>
              </a:rPr>
              <a:t> 1 </a:t>
            </a:r>
            <a:r>
              <a:rPr lang="en-US" sz="1200" dirty="0" err="1">
                <a:solidFill>
                  <a:srgbClr val="002060"/>
                </a:solidFill>
              </a:rPr>
              <a:t>Tahun</a:t>
            </a:r>
            <a:r>
              <a:rPr lang="en-US" sz="1200" dirty="0">
                <a:solidFill>
                  <a:srgbClr val="002060"/>
                </a:solidFill>
              </a:rPr>
              <a:t>.</a:t>
            </a:r>
          </a:p>
          <a:p>
            <a:pPr algn="just">
              <a:buSzPct val="130000"/>
            </a:pPr>
            <a:r>
              <a:rPr lang="en-US" sz="1200" dirty="0">
                <a:solidFill>
                  <a:srgbClr val="002060"/>
                </a:solidFill>
              </a:rPr>
              <a:t>Surat </a:t>
            </a:r>
            <a:r>
              <a:rPr lang="en-US" sz="1200" dirty="0" err="1">
                <a:solidFill>
                  <a:srgbClr val="002060"/>
                </a:solidFill>
              </a:rPr>
              <a:t>keterangan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memuat</a:t>
            </a:r>
            <a:r>
              <a:rPr lang="en-US" sz="1200" dirty="0">
                <a:solidFill>
                  <a:srgbClr val="002060"/>
                </a:solidFill>
              </a:rPr>
              <a:t> data </a:t>
            </a:r>
            <a:r>
              <a:rPr lang="en-US" sz="1200" dirty="0" err="1">
                <a:solidFill>
                  <a:srgbClr val="002060"/>
                </a:solidFill>
              </a:rPr>
              <a:t>atau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keterangan</a:t>
            </a:r>
            <a:r>
              <a:rPr lang="en-US" sz="1200" dirty="0">
                <a:solidFill>
                  <a:srgbClr val="002060"/>
                </a:solidFill>
              </a:rPr>
              <a:t> paling </a:t>
            </a:r>
            <a:r>
              <a:rPr lang="en-US" sz="1200" dirty="0" err="1">
                <a:solidFill>
                  <a:srgbClr val="002060"/>
                </a:solidFill>
              </a:rPr>
              <a:t>sedikit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mengenai</a:t>
            </a:r>
            <a:r>
              <a:rPr lang="en-US" sz="1200" dirty="0">
                <a:solidFill>
                  <a:srgbClr val="002060"/>
                </a:solidFill>
              </a:rPr>
              <a:t>:</a:t>
            </a:r>
          </a:p>
          <a:p>
            <a:pPr marL="295275" lvl="1" indent="-230188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2060"/>
                </a:solidFill>
              </a:rPr>
              <a:t>Identitas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Eksportir</a:t>
            </a:r>
            <a:r>
              <a:rPr lang="en-US" sz="1200" dirty="0">
                <a:solidFill>
                  <a:srgbClr val="002060"/>
                </a:solidFill>
              </a:rPr>
              <a:t>; </a:t>
            </a:r>
          </a:p>
          <a:p>
            <a:pPr marL="295275" lvl="1" indent="-230188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2060"/>
                </a:solidFill>
              </a:rPr>
              <a:t>Pos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tarif</a:t>
            </a:r>
            <a:r>
              <a:rPr lang="en-US" sz="1200" dirty="0">
                <a:solidFill>
                  <a:srgbClr val="002060"/>
                </a:solidFill>
              </a:rPr>
              <a:t>/HS; </a:t>
            </a:r>
            <a:r>
              <a:rPr lang="en-US" sz="1200" dirty="0" err="1">
                <a:solidFill>
                  <a:srgbClr val="002060"/>
                </a:solidFill>
              </a:rPr>
              <a:t>dan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</a:p>
          <a:p>
            <a:pPr marL="295275" lvl="1" indent="-230188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2060"/>
                </a:solidFill>
              </a:rPr>
              <a:t>Jenis</a:t>
            </a:r>
            <a:r>
              <a:rPr lang="en-US" sz="1200" dirty="0">
                <a:solidFill>
                  <a:srgbClr val="002060"/>
                </a:solidFill>
              </a:rPr>
              <a:t>/</a:t>
            </a:r>
            <a:r>
              <a:rPr lang="en-US" sz="1200" dirty="0" err="1">
                <a:solidFill>
                  <a:srgbClr val="002060"/>
                </a:solidFill>
              </a:rPr>
              <a:t>uraian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Barang</a:t>
            </a:r>
            <a:r>
              <a:rPr lang="en-US" sz="1200" dirty="0">
                <a:solidFill>
                  <a:srgbClr val="002060"/>
                </a:solidFill>
              </a:rPr>
              <a:t>.</a:t>
            </a:r>
          </a:p>
          <a:p>
            <a:pPr algn="just">
              <a:spcAft>
                <a:spcPts val="800"/>
              </a:spcAft>
              <a:buSzPct val="130000"/>
            </a:pPr>
            <a:r>
              <a:rPr lang="en-US" sz="1200" dirty="0">
                <a:solidFill>
                  <a:srgbClr val="002060"/>
                </a:solidFill>
              </a:rPr>
              <a:t>Surat </a:t>
            </a:r>
            <a:r>
              <a:rPr lang="en-US" sz="1200" dirty="0" err="1">
                <a:solidFill>
                  <a:srgbClr val="002060"/>
                </a:solidFill>
              </a:rPr>
              <a:t>keterangan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dari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Direktur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Jenderal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atas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nama</a:t>
            </a:r>
            <a:r>
              <a:rPr lang="en-US" sz="1200" dirty="0">
                <a:solidFill>
                  <a:srgbClr val="002060"/>
                </a:solidFill>
              </a:rPr>
              <a:t> Menteri </a:t>
            </a:r>
            <a:r>
              <a:rPr lang="en-US" sz="1200" dirty="0" err="1">
                <a:solidFill>
                  <a:srgbClr val="002060"/>
                </a:solidFill>
              </a:rPr>
              <a:t>dapat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diterbitkan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dalam</a:t>
            </a:r>
            <a:r>
              <a:rPr lang="en-US" sz="1200" dirty="0">
                <a:solidFill>
                  <a:srgbClr val="002060"/>
                </a:solidFill>
              </a:rPr>
              <a:t> 2 (</a:t>
            </a:r>
            <a:r>
              <a:rPr lang="en-US" sz="1200" dirty="0" err="1">
                <a:solidFill>
                  <a:srgbClr val="002060"/>
                </a:solidFill>
              </a:rPr>
              <a:t>dua</a:t>
            </a:r>
            <a:r>
              <a:rPr lang="en-US" sz="1200" dirty="0">
                <a:solidFill>
                  <a:srgbClr val="002060"/>
                </a:solidFill>
              </a:rPr>
              <a:t>) </a:t>
            </a:r>
            <a:r>
              <a:rPr lang="en-US" sz="1200" dirty="0" err="1">
                <a:solidFill>
                  <a:srgbClr val="002060"/>
                </a:solidFill>
              </a:rPr>
              <a:t>versi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bahasa</a:t>
            </a:r>
            <a:r>
              <a:rPr lang="en-US" sz="1200" dirty="0">
                <a:solidFill>
                  <a:srgbClr val="002060"/>
                </a:solidFill>
              </a:rPr>
              <a:t>, </a:t>
            </a:r>
            <a:r>
              <a:rPr lang="en-US" sz="1200" dirty="0" err="1">
                <a:solidFill>
                  <a:srgbClr val="002060"/>
                </a:solidFill>
              </a:rPr>
              <a:t>yaitu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bahasa</a:t>
            </a:r>
            <a:r>
              <a:rPr lang="en-US" sz="1200" dirty="0">
                <a:solidFill>
                  <a:srgbClr val="002060"/>
                </a:solidFill>
              </a:rPr>
              <a:t> Indonesia </a:t>
            </a:r>
            <a:r>
              <a:rPr lang="en-US" sz="1200" dirty="0" err="1">
                <a:solidFill>
                  <a:srgbClr val="002060"/>
                </a:solidFill>
              </a:rPr>
              <a:t>dan</a:t>
            </a:r>
            <a:r>
              <a:rPr lang="en-US" sz="1200" dirty="0">
                <a:solidFill>
                  <a:srgbClr val="002060"/>
                </a:solidFill>
              </a:rPr>
              <a:t>/</a:t>
            </a:r>
            <a:r>
              <a:rPr lang="en-US" sz="1200" dirty="0" err="1">
                <a:solidFill>
                  <a:srgbClr val="002060"/>
                </a:solidFill>
              </a:rPr>
              <a:t>atau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bahasa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err="1">
                <a:solidFill>
                  <a:srgbClr val="002060"/>
                </a:solidFill>
              </a:rPr>
              <a:t>Inggris</a:t>
            </a:r>
            <a:r>
              <a:rPr lang="en-US" sz="120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214DF89C-C93D-D249-8465-E39D7A843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8362" y="6158361"/>
            <a:ext cx="2838348" cy="268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100" dirty="0">
                <a:latin typeface="Arial" panose="020B0604020202020204" pitchFamily="34" charset="0"/>
              </a:rPr>
              <a:t>Lampiran V </a:t>
            </a:r>
            <a:r>
              <a:rPr lang="en-US" altLang="id-ID" sz="1100" dirty="0" err="1">
                <a:latin typeface="Arial" panose="020B0604020202020204" pitchFamily="34" charset="0"/>
              </a:rPr>
              <a:t>Permendag</a:t>
            </a:r>
            <a:r>
              <a:rPr lang="en-US" altLang="id-ID" sz="1100" dirty="0">
                <a:latin typeface="Arial" panose="020B0604020202020204" pitchFamily="34" charset="0"/>
              </a:rPr>
              <a:t> 19 </a:t>
            </a:r>
            <a:r>
              <a:rPr lang="en-US" altLang="id-ID" sz="1100" dirty="0" err="1">
                <a:latin typeface="Arial" panose="020B0604020202020204" pitchFamily="34" charset="0"/>
              </a:rPr>
              <a:t>Tahun</a:t>
            </a:r>
            <a:r>
              <a:rPr lang="en-US" altLang="id-ID" sz="1100" dirty="0">
                <a:latin typeface="Arial" panose="020B0604020202020204" pitchFamily="34" charset="0"/>
              </a:rPr>
              <a:t> 2021</a:t>
            </a:r>
            <a:endParaRPr lang="id-ID" altLang="id-ID" sz="1100" dirty="0">
              <a:latin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9B6AC29-ACF2-AC4C-95CC-0EFEB7AD1FB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450095" y="0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0580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B7A83A7-C2DC-46D2-81ED-891F43E9489E}"/>
              </a:ext>
            </a:extLst>
          </p:cNvPr>
          <p:cNvGrpSpPr/>
          <p:nvPr/>
        </p:nvGrpSpPr>
        <p:grpSpPr>
          <a:xfrm>
            <a:off x="-1" y="6421877"/>
            <a:ext cx="12192001" cy="432000"/>
            <a:chOff x="-550318" y="3803162"/>
            <a:chExt cx="9144000" cy="367445"/>
          </a:xfrm>
          <a:solidFill>
            <a:srgbClr val="44546A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409D76-8214-4CAC-BAB4-657A70C9A15C}"/>
                </a:ext>
              </a:extLst>
            </p:cNvPr>
            <p:cNvSpPr/>
            <p:nvPr/>
          </p:nvSpPr>
          <p:spPr>
            <a:xfrm>
              <a:off x="-550318" y="3870505"/>
              <a:ext cx="9144000" cy="3001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algn="ctr">
                <a:spcBef>
                  <a:spcPts val="215"/>
                </a:spcBef>
              </a:pPr>
              <a:r>
                <a:rPr lang="en-GB" sz="1867" b="1" spc="-5" dirty="0">
                  <a:solidFill>
                    <a:schemeClr val="bg1"/>
                  </a:solidFill>
                </a:rPr>
                <a:t>Kementerian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Perdagangan</a:t>
              </a:r>
              <a:r>
                <a:rPr lang="en-GB" sz="1867" b="1" spc="-5" dirty="0">
                  <a:solidFill>
                    <a:schemeClr val="bg1"/>
                  </a:solidFill>
                </a:rPr>
                <a:t>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Republik</a:t>
              </a:r>
              <a:r>
                <a:rPr lang="en-GB" sz="1867" b="1" spc="-5" dirty="0">
                  <a:solidFill>
                    <a:schemeClr val="bg1"/>
                  </a:solidFill>
                </a:rPr>
                <a:t> Indonesia | www.kemendag.go.id/</a:t>
              </a:r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3DACFC65-69A2-4475-AD8E-79511F807825}"/>
                </a:ext>
              </a:extLst>
            </p:cNvPr>
            <p:cNvSpPr/>
            <p:nvPr/>
          </p:nvSpPr>
          <p:spPr>
            <a:xfrm>
              <a:off x="7589535" y="3803162"/>
              <a:ext cx="547199" cy="300102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3F731031-8BF5-4621-B74B-3A54EB0FD55F}"/>
              </a:ext>
            </a:extLst>
          </p:cNvPr>
          <p:cNvSpPr txBox="1">
            <a:spLocks/>
          </p:cNvSpPr>
          <p:nvPr/>
        </p:nvSpPr>
        <p:spPr>
          <a:xfrm>
            <a:off x="8610600" y="6415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14</a:t>
            </a:fld>
            <a:endParaRPr lang="en-ID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B423882-B554-4332-8600-AEF0084308FA}"/>
              </a:ext>
            </a:extLst>
          </p:cNvPr>
          <p:cNvSpPr txBox="1"/>
          <p:nvPr/>
        </p:nvSpPr>
        <p:spPr>
          <a:xfrm>
            <a:off x="106332" y="89689"/>
            <a:ext cx="71615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32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KEWAJIBAN DAN SANKSI</a:t>
            </a:r>
          </a:p>
          <a:p>
            <a:pPr eaLnBrk="1" hangingPunct="1">
              <a:defRPr/>
            </a:pPr>
            <a:r>
              <a:rPr lang="en-US" altLang="en-US" sz="32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PRODUK INDUSTRI KEHUTANAN</a:t>
            </a:r>
          </a:p>
        </p:txBody>
      </p:sp>
      <p:pic>
        <p:nvPicPr>
          <p:cNvPr id="38" name="Picture 2" descr="Macam dan Istilah Kayu Olahan | Materialpilihanku">
            <a:extLst>
              <a:ext uri="{FF2B5EF4-FFF2-40B4-BE49-F238E27FC236}">
                <a16:creationId xmlns:a16="http://schemas.microsoft.com/office/drawing/2014/main" id="{D27F88F4-46A1-4D80-BC3C-95DAD3481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132" y="230348"/>
            <a:ext cx="1166403" cy="795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 descr="German Heritage Furniture | Handcrafted Furniture - Chester, IA">
            <a:extLst>
              <a:ext uri="{FF2B5EF4-FFF2-40B4-BE49-F238E27FC236}">
                <a16:creationId xmlns:a16="http://schemas.microsoft.com/office/drawing/2014/main" id="{96C0FF98-4863-4219-B298-1C50E2923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421" y="50899"/>
            <a:ext cx="1757363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43C5BEA-757C-4774-8FA7-0DC7445201EE}"/>
              </a:ext>
            </a:extLst>
          </p:cNvPr>
          <p:cNvSpPr/>
          <p:nvPr/>
        </p:nvSpPr>
        <p:spPr>
          <a:xfrm>
            <a:off x="106331" y="1246081"/>
            <a:ext cx="5892800" cy="3436278"/>
          </a:xfrm>
          <a:prstGeom prst="rect">
            <a:avLst/>
          </a:prstGeom>
          <a:solidFill>
            <a:srgbClr val="ECF0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2AFDED-0E05-46C5-B7B2-FF0C1646159D}"/>
              </a:ext>
            </a:extLst>
          </p:cNvPr>
          <p:cNvSpPr/>
          <p:nvPr/>
        </p:nvSpPr>
        <p:spPr>
          <a:xfrm>
            <a:off x="6105462" y="1246081"/>
            <a:ext cx="6000268" cy="3436278"/>
          </a:xfrm>
          <a:prstGeom prst="rect">
            <a:avLst/>
          </a:prstGeom>
          <a:solidFill>
            <a:srgbClr val="ECF0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1E634055-B680-4677-8BC4-010B58EFB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2" y="1744425"/>
            <a:ext cx="5999131" cy="27289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1588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ts val="125"/>
              </a:spcBef>
              <a:spcAft>
                <a:spcPts val="0"/>
              </a:spcAft>
              <a:defRPr/>
            </a:pPr>
            <a:r>
              <a:rPr lang="sv-SE" altLang="en-US" sz="1400" b="1" kern="0" dirty="0" err="1">
                <a:solidFill>
                  <a:srgbClr val="001F60"/>
                </a:solidFill>
                <a:latin typeface="Arial" panose="020B0604020202020204" pitchFamily="34" charset="0"/>
                <a:ea typeface="+mn-ea"/>
              </a:rPr>
              <a:t>Kewajiban</a:t>
            </a:r>
            <a:r>
              <a:rPr lang="sv-SE" altLang="en-US" sz="1400" b="1" kern="0" dirty="0">
                <a:solidFill>
                  <a:srgbClr val="001F60"/>
                </a:solidFill>
                <a:latin typeface="Arial" panose="020B0604020202020204" pitchFamily="34" charset="0"/>
                <a:ea typeface="+mn-ea"/>
              </a:rPr>
              <a:t>:</a:t>
            </a:r>
          </a:p>
          <a:p>
            <a:pPr marL="458788" indent="-342900" algn="just" eaLnBrk="1" fontAlgn="auto" hangingPunct="1">
              <a:spcBef>
                <a:spcPts val="125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kern="0" dirty="0" err="1">
                <a:solidFill>
                  <a:srgbClr val="002060"/>
                </a:solidFill>
              </a:rPr>
              <a:t>Eksportir</a:t>
            </a:r>
            <a:r>
              <a:rPr lang="en-US" sz="1400" kern="0" dirty="0">
                <a:solidFill>
                  <a:srgbClr val="002060"/>
                </a:solidFill>
              </a:rPr>
              <a:t> yang </a:t>
            </a:r>
            <a:r>
              <a:rPr lang="en-US" sz="1400" kern="0" dirty="0" err="1">
                <a:solidFill>
                  <a:srgbClr val="002060"/>
                </a:solidFill>
              </a:rPr>
              <a:t>telah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memiliki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</a:rPr>
              <a:t>surat</a:t>
            </a:r>
            <a:r>
              <a:rPr lang="en-US" sz="1400" b="1" kern="0" dirty="0">
                <a:solidFill>
                  <a:srgbClr val="002060"/>
                </a:solidFill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</a:rPr>
              <a:t>keterangan</a:t>
            </a:r>
            <a:r>
              <a:rPr lang="en-US" sz="1400" b="1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wajib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menyampaikan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laporan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realisasi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Ekspor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baik</a:t>
            </a:r>
            <a:r>
              <a:rPr lang="en-US" sz="1400" kern="0" dirty="0">
                <a:solidFill>
                  <a:srgbClr val="002060"/>
                </a:solidFill>
              </a:rPr>
              <a:t> yang </a:t>
            </a:r>
            <a:r>
              <a:rPr lang="en-US" sz="1400" kern="0" dirty="0" err="1">
                <a:solidFill>
                  <a:srgbClr val="002060"/>
                </a:solidFill>
              </a:rPr>
              <a:t>terealisasi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maupun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tidak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terealisasi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secara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elektronik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kepada</a:t>
            </a:r>
            <a:r>
              <a:rPr lang="en-US" sz="1400" kern="0" dirty="0">
                <a:solidFill>
                  <a:srgbClr val="002060"/>
                </a:solidFill>
              </a:rPr>
              <a:t> Menteri. </a:t>
            </a:r>
          </a:p>
          <a:p>
            <a:pPr marL="458788" indent="-342900" algn="just" eaLnBrk="1" fontAlgn="auto" hangingPunct="1">
              <a:spcBef>
                <a:spcPts val="125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kern="0" dirty="0" err="1">
                <a:solidFill>
                  <a:srgbClr val="002060"/>
                </a:solidFill>
              </a:rPr>
              <a:t>Laporan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realisasi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disampaikan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setiap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bulan</a:t>
            </a:r>
            <a:r>
              <a:rPr lang="en-US" sz="1400" kern="0" dirty="0">
                <a:solidFill>
                  <a:srgbClr val="002060"/>
                </a:solidFill>
              </a:rPr>
              <a:t> paling </a:t>
            </a:r>
            <a:r>
              <a:rPr lang="en-US" sz="1400" kern="0" dirty="0" err="1">
                <a:solidFill>
                  <a:srgbClr val="002060"/>
                </a:solidFill>
              </a:rPr>
              <a:t>lambat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</a:rPr>
              <a:t>tanggal</a:t>
            </a:r>
            <a:r>
              <a:rPr lang="en-US" sz="1400" b="1" kern="0" dirty="0">
                <a:solidFill>
                  <a:srgbClr val="002060"/>
                </a:solidFill>
              </a:rPr>
              <a:t> 15 (lima </a:t>
            </a:r>
            <a:r>
              <a:rPr lang="en-US" sz="1400" b="1" kern="0" dirty="0" err="1">
                <a:solidFill>
                  <a:srgbClr val="002060"/>
                </a:solidFill>
              </a:rPr>
              <a:t>belas</a:t>
            </a:r>
            <a:r>
              <a:rPr lang="en-US" sz="1400" b="1" kern="0" dirty="0">
                <a:solidFill>
                  <a:srgbClr val="002060"/>
                </a:solidFill>
              </a:rPr>
              <a:t>) </a:t>
            </a:r>
            <a:r>
              <a:rPr lang="en-US" sz="1400" b="1" kern="0" dirty="0" err="1">
                <a:solidFill>
                  <a:srgbClr val="002060"/>
                </a:solidFill>
              </a:rPr>
              <a:t>pada</a:t>
            </a:r>
            <a:r>
              <a:rPr lang="en-US" sz="1400" b="1" kern="0" dirty="0">
                <a:solidFill>
                  <a:srgbClr val="002060"/>
                </a:solidFill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</a:rPr>
              <a:t>bulan</a:t>
            </a:r>
            <a:r>
              <a:rPr lang="en-US" sz="1400" b="1" kern="0" dirty="0">
                <a:solidFill>
                  <a:srgbClr val="002060"/>
                </a:solidFill>
              </a:rPr>
              <a:t> </a:t>
            </a:r>
            <a:r>
              <a:rPr lang="en-US" sz="1400" b="1" kern="0" dirty="0" err="1">
                <a:solidFill>
                  <a:srgbClr val="002060"/>
                </a:solidFill>
              </a:rPr>
              <a:t>berikutnya</a:t>
            </a:r>
            <a:r>
              <a:rPr lang="en-US" sz="1400" b="1" kern="0" dirty="0">
                <a:solidFill>
                  <a:srgbClr val="002060"/>
                </a:solidFill>
              </a:rPr>
              <a:t> </a:t>
            </a:r>
          </a:p>
          <a:p>
            <a:pPr marL="458788" indent="-342900" algn="just" eaLnBrk="1" fontAlgn="auto" hangingPunct="1">
              <a:spcBef>
                <a:spcPts val="125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kern="0" dirty="0" err="1">
                <a:solidFill>
                  <a:srgbClr val="002060"/>
                </a:solidFill>
              </a:rPr>
              <a:t>Laporan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realisasi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meliputi</a:t>
            </a:r>
            <a:r>
              <a:rPr lang="en-US" sz="1400" kern="0" dirty="0">
                <a:solidFill>
                  <a:srgbClr val="002060"/>
                </a:solidFill>
              </a:rPr>
              <a:t> data </a:t>
            </a:r>
            <a:r>
              <a:rPr lang="en-US" sz="1400" kern="0" dirty="0" err="1">
                <a:solidFill>
                  <a:srgbClr val="002060"/>
                </a:solidFill>
              </a:rPr>
              <a:t>atau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keterangan</a:t>
            </a:r>
            <a:r>
              <a:rPr lang="en-US" sz="1400" kern="0" dirty="0">
                <a:solidFill>
                  <a:srgbClr val="002060"/>
                </a:solidFill>
              </a:rPr>
              <a:t> paling </a:t>
            </a:r>
            <a:r>
              <a:rPr lang="en-US" sz="1400" kern="0" dirty="0" err="1">
                <a:solidFill>
                  <a:srgbClr val="002060"/>
                </a:solidFill>
              </a:rPr>
              <a:t>sedikit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mengenai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uraian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Barang</a:t>
            </a:r>
            <a:r>
              <a:rPr lang="en-US" sz="1400" kern="0" dirty="0">
                <a:solidFill>
                  <a:srgbClr val="002060"/>
                </a:solidFill>
              </a:rPr>
              <a:t>, </a:t>
            </a:r>
            <a:r>
              <a:rPr lang="en-US" sz="1400" kern="0" dirty="0" err="1">
                <a:solidFill>
                  <a:srgbClr val="002060"/>
                </a:solidFill>
              </a:rPr>
              <a:t>pos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tarif</a:t>
            </a:r>
            <a:r>
              <a:rPr lang="en-US" sz="1400" kern="0" dirty="0">
                <a:solidFill>
                  <a:srgbClr val="002060"/>
                </a:solidFill>
              </a:rPr>
              <a:t>/HS, volume </a:t>
            </a:r>
            <a:r>
              <a:rPr lang="en-US" sz="1400" kern="0" dirty="0" err="1">
                <a:solidFill>
                  <a:srgbClr val="002060"/>
                </a:solidFill>
              </a:rPr>
              <a:t>Barang</a:t>
            </a:r>
            <a:r>
              <a:rPr lang="en-US" sz="1400" kern="0" dirty="0">
                <a:solidFill>
                  <a:srgbClr val="002060"/>
                </a:solidFill>
              </a:rPr>
              <a:t>, </a:t>
            </a:r>
            <a:r>
              <a:rPr lang="en-US" sz="1400" kern="0" dirty="0" err="1">
                <a:solidFill>
                  <a:srgbClr val="002060"/>
                </a:solidFill>
              </a:rPr>
              <a:t>nilai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Barang</a:t>
            </a:r>
            <a:r>
              <a:rPr lang="en-US" sz="1400" kern="0" dirty="0">
                <a:solidFill>
                  <a:srgbClr val="002060"/>
                </a:solidFill>
              </a:rPr>
              <a:t>, </a:t>
            </a:r>
            <a:r>
              <a:rPr lang="en-US" sz="1400" kern="0" dirty="0" err="1">
                <a:solidFill>
                  <a:srgbClr val="002060"/>
                </a:solidFill>
              </a:rPr>
              <a:t>pelabuhan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muat</a:t>
            </a:r>
            <a:r>
              <a:rPr lang="en-US" sz="1400" kern="0" dirty="0">
                <a:solidFill>
                  <a:srgbClr val="002060"/>
                </a:solidFill>
              </a:rPr>
              <a:t>, </a:t>
            </a:r>
            <a:r>
              <a:rPr lang="en-US" sz="1400" kern="0" dirty="0" err="1">
                <a:solidFill>
                  <a:srgbClr val="002060"/>
                </a:solidFill>
              </a:rPr>
              <a:t>negara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tujuan</a:t>
            </a:r>
            <a:r>
              <a:rPr lang="en-US" sz="1400" kern="0" dirty="0">
                <a:solidFill>
                  <a:srgbClr val="002060"/>
                </a:solidFill>
              </a:rPr>
              <a:t>, </a:t>
            </a:r>
            <a:r>
              <a:rPr lang="en-US" sz="1400" kern="0" dirty="0" err="1">
                <a:solidFill>
                  <a:srgbClr val="002060"/>
                </a:solidFill>
              </a:rPr>
              <a:t>nomor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dan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tanggal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Laporan</a:t>
            </a:r>
            <a:r>
              <a:rPr lang="en-US" sz="1400" kern="0" dirty="0">
                <a:solidFill>
                  <a:srgbClr val="002060"/>
                </a:solidFill>
              </a:rPr>
              <a:t> Surveyor, </a:t>
            </a:r>
            <a:r>
              <a:rPr lang="en-US" sz="1400" kern="0" dirty="0" err="1">
                <a:solidFill>
                  <a:srgbClr val="002060"/>
                </a:solidFill>
              </a:rPr>
              <a:t>untuk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Ekspor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Barang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tertentu</a:t>
            </a:r>
            <a:r>
              <a:rPr lang="en-US" sz="1400" kern="0" dirty="0">
                <a:solidFill>
                  <a:srgbClr val="002060"/>
                </a:solidFill>
              </a:rPr>
              <a:t> yang </a:t>
            </a:r>
            <a:r>
              <a:rPr lang="en-US" sz="1400" kern="0" dirty="0" err="1">
                <a:solidFill>
                  <a:srgbClr val="002060"/>
                </a:solidFill>
              </a:rPr>
              <a:t>dikenai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kewajiban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Verifikasi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atau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Penelusuran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Teknis</a:t>
            </a:r>
            <a:r>
              <a:rPr lang="en-US" sz="1400" kern="0" dirty="0">
                <a:solidFill>
                  <a:srgbClr val="002060"/>
                </a:solidFill>
              </a:rPr>
              <a:t>; </a:t>
            </a:r>
            <a:r>
              <a:rPr lang="en-US" sz="1400" kern="0" dirty="0" err="1">
                <a:solidFill>
                  <a:srgbClr val="002060"/>
                </a:solidFill>
              </a:rPr>
              <a:t>dan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nomor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dan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tanggal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Pemberitahuan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Ekspor</a:t>
            </a:r>
            <a:r>
              <a:rPr lang="en-US" sz="1400" kern="0" dirty="0">
                <a:solidFill>
                  <a:srgbClr val="002060"/>
                </a:solidFill>
              </a:rPr>
              <a:t> </a:t>
            </a:r>
            <a:r>
              <a:rPr lang="en-US" sz="1400" kern="0" dirty="0" err="1">
                <a:solidFill>
                  <a:srgbClr val="002060"/>
                </a:solidFill>
              </a:rPr>
              <a:t>Barang</a:t>
            </a:r>
            <a:r>
              <a:rPr lang="en-US" sz="1400" kern="0" dirty="0">
                <a:solidFill>
                  <a:srgbClr val="002060"/>
                </a:solidFill>
              </a:rPr>
              <a:t>. </a:t>
            </a:r>
          </a:p>
          <a:p>
            <a:pPr marL="458788" indent="-342900" eaLnBrk="1" fontAlgn="auto" hangingPunct="1">
              <a:spcBef>
                <a:spcPts val="125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1400" kern="0" dirty="0">
              <a:solidFill>
                <a:srgbClr val="002060"/>
              </a:solidFill>
              <a:ea typeface="+mn-ea"/>
            </a:endParaRP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FCE4F4CB-3927-4C8C-801D-13D4065C5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59" y="1339763"/>
            <a:ext cx="2749550" cy="3762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altLang="id-ID" sz="1400" b="1" u="sng" dirty="0" err="1">
                <a:solidFill>
                  <a:srgbClr val="001F60"/>
                </a:solidFill>
                <a:latin typeface="Arial" panose="020B0604020202020204" pitchFamily="34" charset="0"/>
                <a:ea typeface="+mn-ea"/>
              </a:rPr>
              <a:t>Terkait</a:t>
            </a:r>
            <a:r>
              <a:rPr lang="en-US" altLang="id-ID" sz="1400" b="1" u="sng" dirty="0">
                <a:solidFill>
                  <a:srgbClr val="001F60"/>
                </a:solidFill>
                <a:latin typeface="Arial" panose="020B0604020202020204" pitchFamily="34" charset="0"/>
                <a:ea typeface="+mn-ea"/>
              </a:rPr>
              <a:t> Surat </a:t>
            </a:r>
            <a:r>
              <a:rPr lang="en-US" altLang="id-ID" sz="1400" b="1" u="sng" dirty="0" err="1">
                <a:solidFill>
                  <a:srgbClr val="001F60"/>
                </a:solidFill>
                <a:latin typeface="Arial" panose="020B0604020202020204" pitchFamily="34" charset="0"/>
                <a:ea typeface="+mn-ea"/>
              </a:rPr>
              <a:t>Keterangan</a:t>
            </a:r>
            <a:endParaRPr lang="en-US" altLang="id-ID" sz="1400" b="1" u="sng" dirty="0">
              <a:solidFill>
                <a:srgbClr val="001F60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C3B5691-DE30-468D-BE44-B63082EB8DC9}"/>
              </a:ext>
            </a:extLst>
          </p:cNvPr>
          <p:cNvSpPr txBox="1"/>
          <p:nvPr/>
        </p:nvSpPr>
        <p:spPr>
          <a:xfrm>
            <a:off x="6078419" y="1484345"/>
            <a:ext cx="5910103" cy="3332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5888" algn="just">
              <a:lnSpc>
                <a:spcPct val="90000"/>
              </a:lnSpc>
              <a:spcBef>
                <a:spcPts val="125"/>
              </a:spcBef>
              <a:defRPr/>
            </a:pPr>
            <a:r>
              <a:rPr lang="sv-SE" altLang="en-US" sz="1400" b="1" kern="0" dirty="0">
                <a:solidFill>
                  <a:srgbClr val="001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Sanksi:</a:t>
            </a:r>
          </a:p>
          <a:p>
            <a:pPr marL="361950" indent="-246063" algn="just">
              <a:spcBef>
                <a:spcPts val="125"/>
              </a:spcBef>
              <a:buFont typeface="+mj-lt"/>
              <a:buAutoNum type="arabicPeriod"/>
              <a:defRPr/>
            </a:pP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Eksportir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melaksanakan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kewajiban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laporan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realisasi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Ekspor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dikenai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sanksi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administratif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berupa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peringatan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elektronik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melalui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SINSW. </a:t>
            </a:r>
          </a:p>
          <a:p>
            <a:pPr marL="361950" indent="-246063" algn="just">
              <a:spcBef>
                <a:spcPts val="125"/>
              </a:spcBef>
              <a:buFont typeface="+mj-lt"/>
              <a:buAutoNum type="arabicPeriod"/>
              <a:defRPr/>
            </a:pP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Apabila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Eksportir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sudah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dikenai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sanksi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administratif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berupa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peringatan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elektronik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tetap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menyampaikan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laporan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realisasi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Ekspor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jangka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waktu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paling lama 30 (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tiga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puluh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hari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terhitung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sejak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tanggal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peringatan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elektronik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dikenakan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Eksportir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dikenai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sanksi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administratif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berupa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pembekuan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surat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keterangan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61950" indent="-246063" algn="just">
              <a:spcBef>
                <a:spcPts val="125"/>
              </a:spcBef>
              <a:buFont typeface="+mj-lt"/>
              <a:buAutoNum type="arabicPeriod"/>
              <a:defRPr/>
            </a:pP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Apabila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Eksportir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sudah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dikenai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sanksi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berupa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pembekuan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surat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keterangan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tetap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melaksanakan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kewajiban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penyampaian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laporan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realisasi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ekspor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jangka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waktu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paling lama 30 (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tiga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puluh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hari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terhitung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sejak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tanggal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pembekuan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surat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keterangan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Eksportir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dikenai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sanksi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berupa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pencabutan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surat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keterangan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61950" indent="-246063">
              <a:lnSpc>
                <a:spcPct val="90000"/>
              </a:lnSpc>
              <a:spcBef>
                <a:spcPts val="125"/>
              </a:spcBef>
              <a:buFont typeface="+mj-lt"/>
              <a:buAutoNum type="arabicPeriod"/>
              <a:defRPr/>
            </a:pPr>
            <a:endParaRPr lang="en-US" sz="1400" b="1" dirty="0">
              <a:solidFill>
                <a:srgbClr val="00206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2F2437-B0A5-FD43-9AC5-6D40309EE516}"/>
              </a:ext>
            </a:extLst>
          </p:cNvPr>
          <p:cNvSpPr/>
          <p:nvPr/>
        </p:nvSpPr>
        <p:spPr>
          <a:xfrm>
            <a:off x="155077" y="5193280"/>
            <a:ext cx="114036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 err="1"/>
              <a:t>Pasal</a:t>
            </a:r>
            <a:r>
              <a:rPr lang="en-US" sz="1600" b="1" dirty="0"/>
              <a:t> 49 </a:t>
            </a:r>
            <a:r>
              <a:rPr lang="en-US" sz="1600" b="1" dirty="0" err="1"/>
              <a:t>huruf</a:t>
            </a:r>
            <a:r>
              <a:rPr lang="en-US" sz="1600" b="1" dirty="0"/>
              <a:t> e :</a:t>
            </a:r>
          </a:p>
          <a:p>
            <a:pPr>
              <a:defRPr/>
            </a:pPr>
            <a:r>
              <a:rPr lang="en-ID" sz="1600" dirty="0" err="1"/>
              <a:t>Dokumen</a:t>
            </a:r>
            <a:r>
              <a:rPr lang="en-ID" sz="1600" dirty="0"/>
              <a:t> lain </a:t>
            </a:r>
            <a:r>
              <a:rPr lang="en-ID" sz="1600" dirty="0" err="1"/>
              <a:t>berupa</a:t>
            </a:r>
            <a:r>
              <a:rPr lang="en-ID" sz="1600" dirty="0"/>
              <a:t> </a:t>
            </a:r>
            <a:r>
              <a:rPr lang="en-ID" sz="1600" dirty="0" err="1"/>
              <a:t>pengecualian</a:t>
            </a:r>
            <a:r>
              <a:rPr lang="en-ID" sz="1600" dirty="0"/>
              <a:t>, </a:t>
            </a:r>
            <a:r>
              <a:rPr lang="en-ID" sz="1600" dirty="0" err="1"/>
              <a:t>surat</a:t>
            </a:r>
            <a:r>
              <a:rPr lang="en-ID" sz="1600" dirty="0"/>
              <a:t> </a:t>
            </a:r>
            <a:r>
              <a:rPr lang="en-ID" sz="1600" dirty="0" err="1"/>
              <a:t>penjelasan,surat</a:t>
            </a:r>
            <a:r>
              <a:rPr lang="en-ID" sz="1600" dirty="0"/>
              <a:t> </a:t>
            </a:r>
            <a:r>
              <a:rPr lang="en-ID" sz="1600" dirty="0" err="1"/>
              <a:t>keterangan</a:t>
            </a:r>
            <a:r>
              <a:rPr lang="en-ID" sz="1600" dirty="0"/>
              <a:t>, </a:t>
            </a:r>
            <a:r>
              <a:rPr lang="en-ID" sz="1600" dirty="0" err="1"/>
              <a:t>pertimbangan</a:t>
            </a:r>
            <a:r>
              <a:rPr lang="en-ID" sz="1600" dirty="0"/>
              <a:t> </a:t>
            </a:r>
            <a:r>
              <a:rPr lang="en-ID" sz="1600" dirty="0" err="1"/>
              <a:t>teknis</a:t>
            </a:r>
            <a:r>
              <a:rPr lang="en-ID" sz="1600" dirty="0"/>
              <a:t>, </a:t>
            </a:r>
            <a:r>
              <a:rPr lang="en-ID" sz="1600" dirty="0" err="1"/>
              <a:t>dan</a:t>
            </a:r>
            <a:r>
              <a:rPr lang="en-ID" sz="1600" dirty="0"/>
              <a:t>/</a:t>
            </a:r>
            <a:r>
              <a:rPr lang="en-ID" sz="1600" dirty="0" err="1"/>
              <a:t>atau</a:t>
            </a:r>
            <a:r>
              <a:rPr lang="en-ID" sz="1600" dirty="0"/>
              <a:t> </a:t>
            </a:r>
            <a:r>
              <a:rPr lang="en-ID" sz="1600" dirty="0" err="1"/>
              <a:t>rekomendasi</a:t>
            </a:r>
            <a:r>
              <a:rPr lang="en-ID" sz="1600" dirty="0"/>
              <a:t> yang </a:t>
            </a:r>
            <a:r>
              <a:rPr lang="en-ID" sz="1600" dirty="0" err="1"/>
              <a:t>diterbitkan</a:t>
            </a:r>
            <a:r>
              <a:rPr lang="en-ID" sz="1600" dirty="0"/>
              <a:t> </a:t>
            </a:r>
            <a:r>
              <a:rPr lang="en-ID" sz="1600" dirty="0" err="1"/>
              <a:t>oleh</a:t>
            </a:r>
            <a:r>
              <a:rPr lang="en-ID" sz="1600" dirty="0"/>
              <a:t> </a:t>
            </a:r>
            <a:r>
              <a:rPr lang="en-ID" sz="1600" dirty="0" err="1"/>
              <a:t>kementerian</a:t>
            </a:r>
            <a:r>
              <a:rPr lang="en-ID" sz="1600" dirty="0"/>
              <a:t>/ Lembaga </a:t>
            </a:r>
            <a:r>
              <a:rPr lang="en-ID" sz="1600" dirty="0" err="1"/>
              <a:t>pemerintah</a:t>
            </a:r>
            <a:r>
              <a:rPr lang="en-ID" sz="1600" dirty="0"/>
              <a:t> </a:t>
            </a:r>
            <a:r>
              <a:rPr lang="en-ID" sz="1600" dirty="0" err="1"/>
              <a:t>nonkementerian</a:t>
            </a:r>
            <a:r>
              <a:rPr lang="en-ID" sz="1600" dirty="0"/>
              <a:t> </a:t>
            </a:r>
            <a:r>
              <a:rPr lang="en-ID" sz="1600" dirty="0" err="1"/>
              <a:t>sebelum</a:t>
            </a:r>
            <a:r>
              <a:rPr lang="en-ID" sz="1600" dirty="0"/>
              <a:t> </a:t>
            </a:r>
            <a:r>
              <a:rPr lang="en-ID" sz="1600" dirty="0" err="1"/>
              <a:t>Peraturan</a:t>
            </a:r>
            <a:r>
              <a:rPr lang="en-ID" sz="1600" dirty="0"/>
              <a:t> Menteri </a:t>
            </a:r>
            <a:r>
              <a:rPr lang="en-ID" sz="1600" dirty="0" err="1"/>
              <a:t>ini</a:t>
            </a:r>
            <a:r>
              <a:rPr lang="en-ID" sz="1600" dirty="0"/>
              <a:t> </a:t>
            </a:r>
            <a:r>
              <a:rPr lang="en-ID" sz="1600" dirty="0" err="1"/>
              <a:t>berlaku</a:t>
            </a:r>
            <a:r>
              <a:rPr lang="en-ID" sz="1600" dirty="0"/>
              <a:t>, yang </a:t>
            </a:r>
            <a:r>
              <a:rPr lang="en-ID" sz="1600" dirty="0" err="1"/>
              <a:t>diperlukan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pelaksanaan</a:t>
            </a:r>
            <a:r>
              <a:rPr lang="en-ID" sz="1600" dirty="0"/>
              <a:t> </a:t>
            </a:r>
            <a:r>
              <a:rPr lang="en-ID" sz="1600" dirty="0" err="1"/>
              <a:t>Ekspor</a:t>
            </a:r>
            <a:r>
              <a:rPr lang="en-ID" sz="1600" dirty="0"/>
              <a:t>, </a:t>
            </a:r>
            <a:r>
              <a:rPr lang="en-ID" sz="1600" dirty="0" err="1"/>
              <a:t>dinyatakan</a:t>
            </a:r>
            <a:r>
              <a:rPr lang="en-ID" sz="1600" dirty="0"/>
              <a:t> </a:t>
            </a:r>
            <a:r>
              <a:rPr lang="en-ID" sz="1600" dirty="0" err="1"/>
              <a:t>tetap</a:t>
            </a:r>
            <a:r>
              <a:rPr lang="en-ID" sz="1600" dirty="0"/>
              <a:t> </a:t>
            </a:r>
            <a:r>
              <a:rPr lang="en-ID" sz="1600" dirty="0" err="1"/>
              <a:t>berlaku</a:t>
            </a:r>
            <a:r>
              <a:rPr lang="en-ID" sz="1600" dirty="0"/>
              <a:t> </a:t>
            </a:r>
            <a:r>
              <a:rPr lang="en-ID" sz="1600" dirty="0" err="1"/>
              <a:t>sampai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masa </a:t>
            </a:r>
            <a:r>
              <a:rPr lang="en-ID" sz="1600" dirty="0" err="1"/>
              <a:t>berlakunya</a:t>
            </a:r>
            <a:r>
              <a:rPr lang="en-ID" sz="1600" dirty="0"/>
              <a:t> </a:t>
            </a:r>
            <a:r>
              <a:rPr lang="en-ID" sz="1600" dirty="0" err="1"/>
              <a:t>berakhir</a:t>
            </a:r>
            <a:r>
              <a:rPr lang="en-ID" sz="1600" dirty="0"/>
              <a:t>;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33A1FA-7937-364B-8523-73C908F2DFE1}"/>
              </a:ext>
            </a:extLst>
          </p:cNvPr>
          <p:cNvSpPr txBox="1"/>
          <p:nvPr/>
        </p:nvSpPr>
        <p:spPr>
          <a:xfrm>
            <a:off x="106331" y="4816539"/>
            <a:ext cx="4689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20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PASAL TRANSISI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8BCB672B-01E5-324A-A18F-2C615ADAD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5099" y="4525952"/>
            <a:ext cx="2838348" cy="268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100" dirty="0" err="1">
                <a:latin typeface="Arial" panose="020B0604020202020204" pitchFamily="34" charset="0"/>
              </a:rPr>
              <a:t>Permendag</a:t>
            </a:r>
            <a:r>
              <a:rPr lang="en-US" altLang="id-ID" sz="1100" dirty="0">
                <a:latin typeface="Arial" panose="020B0604020202020204" pitchFamily="34" charset="0"/>
              </a:rPr>
              <a:t> 19 </a:t>
            </a:r>
            <a:r>
              <a:rPr lang="en-US" altLang="id-ID" sz="1100" dirty="0" err="1">
                <a:latin typeface="Arial" panose="020B0604020202020204" pitchFamily="34" charset="0"/>
              </a:rPr>
              <a:t>Tahun</a:t>
            </a:r>
            <a:r>
              <a:rPr lang="en-US" altLang="id-ID" sz="1100" dirty="0">
                <a:latin typeface="Arial" panose="020B0604020202020204" pitchFamily="34" charset="0"/>
              </a:rPr>
              <a:t> 2021 </a:t>
            </a:r>
            <a:r>
              <a:rPr lang="en-US" altLang="id-ID" sz="1100" dirty="0" err="1">
                <a:latin typeface="Arial" panose="020B0604020202020204" pitchFamily="34" charset="0"/>
              </a:rPr>
              <a:t>Pasal</a:t>
            </a:r>
            <a:r>
              <a:rPr lang="en-US" altLang="id-ID" sz="1100" dirty="0">
                <a:latin typeface="Arial" panose="020B0604020202020204" pitchFamily="34" charset="0"/>
              </a:rPr>
              <a:t> 29 </a:t>
            </a:r>
            <a:endParaRPr lang="id-ID" altLang="id-ID" sz="1100" dirty="0">
              <a:latin typeface="Arial" panose="020B0604020202020204" pitchFamily="34" charset="0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8EF2875D-8301-FD43-83FF-41349E6C4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9974" y="4564921"/>
            <a:ext cx="2838348" cy="268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100" dirty="0" err="1">
                <a:latin typeface="Arial" panose="020B0604020202020204" pitchFamily="34" charset="0"/>
              </a:rPr>
              <a:t>Permendag</a:t>
            </a:r>
            <a:r>
              <a:rPr lang="en-US" altLang="id-ID" sz="1100" dirty="0">
                <a:latin typeface="Arial" panose="020B0604020202020204" pitchFamily="34" charset="0"/>
              </a:rPr>
              <a:t> 19 </a:t>
            </a:r>
            <a:r>
              <a:rPr lang="en-US" altLang="id-ID" sz="1100" dirty="0" err="1">
                <a:latin typeface="Arial" panose="020B0604020202020204" pitchFamily="34" charset="0"/>
              </a:rPr>
              <a:t>Tahun</a:t>
            </a:r>
            <a:r>
              <a:rPr lang="en-US" altLang="id-ID" sz="1100" dirty="0">
                <a:latin typeface="Arial" panose="020B0604020202020204" pitchFamily="34" charset="0"/>
              </a:rPr>
              <a:t> 2021 </a:t>
            </a:r>
            <a:r>
              <a:rPr lang="en-US" altLang="id-ID" sz="1100" dirty="0" err="1">
                <a:latin typeface="Arial" panose="020B0604020202020204" pitchFamily="34" charset="0"/>
              </a:rPr>
              <a:t>Pasal</a:t>
            </a:r>
            <a:r>
              <a:rPr lang="en-US" altLang="id-ID" sz="1100" dirty="0">
                <a:latin typeface="Arial" panose="020B0604020202020204" pitchFamily="34" charset="0"/>
              </a:rPr>
              <a:t> 34 </a:t>
            </a:r>
            <a:endParaRPr lang="id-ID" altLang="id-ID" sz="1100" dirty="0">
              <a:latin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073BDFD-C0B6-DC4A-8836-1A1B95D69780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450095" y="0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97677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A9821-52C5-2645-AE38-139742795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15</a:t>
            </a:fld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626CA4-A498-BC46-A4E8-72C33F94BD87}"/>
              </a:ext>
            </a:extLst>
          </p:cNvPr>
          <p:cNvSpPr/>
          <p:nvPr/>
        </p:nvSpPr>
        <p:spPr>
          <a:xfrm>
            <a:off x="454492" y="1310134"/>
            <a:ext cx="6986832" cy="44351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Pemenuhan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kewajiban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penyampaian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laporan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realisasi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serta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permohonan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surat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keterangan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dilakukan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dengan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mendapatkan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Hak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Akses</a:t>
            </a:r>
            <a:r>
              <a:rPr lang="en-US" b="1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.</a:t>
            </a:r>
            <a:endParaRPr lang="en-US" b="1" dirty="0">
              <a:ea typeface="SimSun" panose="02010600030101010101" pitchFamily="2" charset="-122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000" dirty="0">
              <a:solidFill>
                <a:srgbClr val="000000"/>
              </a:solidFill>
              <a:ea typeface="SimSun" panose="02010600030101010101" pitchFamily="2" charset="-122"/>
              <a:cs typeface="Bookman Old Style" panose="02050604050505020204" pitchFamily="18" charset="0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Hak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Akses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dapat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diperoleh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dengan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melakukan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registrasi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melalui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SINSW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dan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mengunggah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hasil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pindai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dokumen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asli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paling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sedikit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berupa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:</a:t>
            </a:r>
            <a:endParaRPr lang="en-US" dirty="0">
              <a:ea typeface="SimSun" panose="02010600030101010101" pitchFamily="2" charset="-122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tabLst>
                <a:tab pos="1980565" algn="l"/>
              </a:tabLst>
            </a:pP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Nomor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Pokok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Wajib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Pajak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atau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Nomor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Induk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Kependudukan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untuk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Eksportir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merupakan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orang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perseorangan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;</a:t>
            </a:r>
            <a:endParaRPr lang="en-US" dirty="0">
              <a:ea typeface="SimSun" panose="02010600030101010101" pitchFamily="2" charset="-122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tabLst>
                <a:tab pos="1980565" algn="l"/>
              </a:tabLst>
            </a:pP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Nomor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Pokok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Wajib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Pajak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untuk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Eksportir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merupakan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Badan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Usaha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Milik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Negara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dan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Yayasan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;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atau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endParaRPr lang="en-US" dirty="0">
              <a:ea typeface="SimSun" panose="02010600030101010101" pitchFamily="2" charset="-122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tabLst>
                <a:tab pos="1980565" algn="l"/>
              </a:tabLst>
            </a:pP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NIB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dan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Nomor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Pokok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Wajib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Pajak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untuk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Eksportir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merupakan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koperasi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dan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badan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usaha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.</a:t>
            </a:r>
            <a:endParaRPr lang="en-US" dirty="0">
              <a:ea typeface="SimSun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BFAE84-0736-554B-9B1E-81811277D795}"/>
              </a:ext>
            </a:extLst>
          </p:cNvPr>
          <p:cNvSpPr txBox="1"/>
          <p:nvPr/>
        </p:nvSpPr>
        <p:spPr>
          <a:xfrm>
            <a:off x="454492" y="366964"/>
            <a:ext cx="33765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3200" b="1" dirty="0">
                <a:solidFill>
                  <a:srgbClr val="002060"/>
                </a:solidFill>
                <a:latin typeface="Segoe UI" panose="020B0502040204020203" pitchFamily="34" charset="0"/>
                <a:ea typeface="Adobe Gothic Std B"/>
                <a:cs typeface="Segoe UI" panose="020B0502040204020203" pitchFamily="34" charset="0"/>
              </a:rPr>
              <a:t>HAK AKSES SINSW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7E57037-4226-264C-9738-592F8B2597FD}"/>
              </a:ext>
            </a:extLst>
          </p:cNvPr>
          <p:cNvGrpSpPr/>
          <p:nvPr/>
        </p:nvGrpSpPr>
        <p:grpSpPr>
          <a:xfrm>
            <a:off x="-1" y="6421877"/>
            <a:ext cx="12192001" cy="432000"/>
            <a:chOff x="-550318" y="3803162"/>
            <a:chExt cx="9144000" cy="367445"/>
          </a:xfrm>
          <a:solidFill>
            <a:srgbClr val="44546A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A07F73B-5EFD-C54C-825D-B405BF243C22}"/>
                </a:ext>
              </a:extLst>
            </p:cNvPr>
            <p:cNvSpPr/>
            <p:nvPr/>
          </p:nvSpPr>
          <p:spPr>
            <a:xfrm>
              <a:off x="-550318" y="3870505"/>
              <a:ext cx="9144000" cy="3001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algn="ctr">
                <a:spcBef>
                  <a:spcPts val="215"/>
                </a:spcBef>
              </a:pPr>
              <a:r>
                <a:rPr lang="en-GB" sz="1867" b="1" spc="-5" dirty="0">
                  <a:solidFill>
                    <a:schemeClr val="bg1"/>
                  </a:solidFill>
                </a:rPr>
                <a:t>Kementerian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Perdagangan</a:t>
              </a:r>
              <a:r>
                <a:rPr lang="en-GB" sz="1867" b="1" spc="-5" dirty="0">
                  <a:solidFill>
                    <a:schemeClr val="bg1"/>
                  </a:solidFill>
                </a:rPr>
                <a:t> </a:t>
              </a:r>
              <a:r>
                <a:rPr lang="en-GB" sz="1867" b="1" spc="-5" dirty="0" err="1">
                  <a:solidFill>
                    <a:schemeClr val="bg1"/>
                  </a:solidFill>
                </a:rPr>
                <a:t>Republik</a:t>
              </a:r>
              <a:r>
                <a:rPr lang="en-GB" sz="1867" b="1" spc="-5" dirty="0">
                  <a:solidFill>
                    <a:schemeClr val="bg1"/>
                  </a:solidFill>
                </a:rPr>
                <a:t> Indonesia | www.kemendag.go.id/</a:t>
              </a:r>
            </a:p>
          </p:txBody>
        </p:sp>
        <p:sp>
          <p:nvSpPr>
            <p:cNvPr id="14" name="Flowchart: Manual Operation 6">
              <a:extLst>
                <a:ext uri="{FF2B5EF4-FFF2-40B4-BE49-F238E27FC236}">
                  <a16:creationId xmlns:a16="http://schemas.microsoft.com/office/drawing/2014/main" id="{FDD1E1D9-EB97-844C-8921-DF37BA3C1FFC}"/>
                </a:ext>
              </a:extLst>
            </p:cNvPr>
            <p:cNvSpPr/>
            <p:nvPr/>
          </p:nvSpPr>
          <p:spPr>
            <a:xfrm>
              <a:off x="7589535" y="3803162"/>
              <a:ext cx="547199" cy="300102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5C7CC7B1-85CF-F14C-8379-02B68C492CB7}"/>
              </a:ext>
            </a:extLst>
          </p:cNvPr>
          <p:cNvSpPr txBox="1">
            <a:spLocks/>
          </p:cNvSpPr>
          <p:nvPr/>
        </p:nvSpPr>
        <p:spPr>
          <a:xfrm>
            <a:off x="8610600" y="6415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5B1F4-5397-4AF9-B787-519AE65E4742}" type="slidenum">
              <a:rPr lang="en-ID" smtClean="0"/>
              <a:pPr/>
              <a:t>15</a:t>
            </a:fld>
            <a:endParaRPr lang="en-ID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0AE735-3EC2-2B48-9180-5918AC81D1F1}"/>
              </a:ext>
            </a:extLst>
          </p:cNvPr>
          <p:cNvSpPr/>
          <p:nvPr/>
        </p:nvSpPr>
        <p:spPr>
          <a:xfrm>
            <a:off x="8082793" y="2317531"/>
            <a:ext cx="3029891" cy="2301766"/>
          </a:xfrm>
          <a:prstGeom prst="rect">
            <a:avLst/>
          </a:prstGeom>
          <a:ln>
            <a:solidFill>
              <a:srgbClr val="062F43"/>
            </a:solidFill>
          </a:ln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Apabila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dokumen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persyaratan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Hak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Akses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telah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tersedia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secara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elektronik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pada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kementerian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/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lembaga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pemerintah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nonkementerian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yang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telah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terintegrasi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dengan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  <a:cs typeface="Bookman Old Style" panose="02050604050505020204" pitchFamily="18" charset="0"/>
              </a:rPr>
              <a:t> SINSW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,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Eksportir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tidak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perlu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mengunggah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dokumen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persyaratan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ea typeface="SimSun" panose="02010600030101010101" pitchFamily="2" charset="-122"/>
              </a:rPr>
              <a:t>ke</a:t>
            </a:r>
            <a:r>
              <a:rPr lang="en-US" sz="1400" b="1" dirty="0">
                <a:solidFill>
                  <a:srgbClr val="000000"/>
                </a:solidFill>
                <a:ea typeface="SimSun" panose="02010600030101010101" pitchFamily="2" charset="-122"/>
              </a:rPr>
              <a:t> SINSW.</a:t>
            </a:r>
            <a:endParaRPr lang="en-US" sz="1400" b="1" dirty="0">
              <a:ea typeface="SimSun" panose="02010600030101010101" pitchFamily="2" charset="-122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30DE0E92-E37B-BC49-9F17-0827A4DBE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1292" y="5621616"/>
            <a:ext cx="2838348" cy="268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1100" dirty="0" err="1">
                <a:latin typeface="Arial" panose="020B0604020202020204" pitchFamily="34" charset="0"/>
              </a:rPr>
              <a:t>Permendag</a:t>
            </a:r>
            <a:r>
              <a:rPr lang="en-US" altLang="id-ID" sz="1100" dirty="0">
                <a:latin typeface="Arial" panose="020B0604020202020204" pitchFamily="34" charset="0"/>
              </a:rPr>
              <a:t> 19 </a:t>
            </a:r>
            <a:r>
              <a:rPr lang="en-US" altLang="id-ID" sz="1100" dirty="0" err="1">
                <a:latin typeface="Arial" panose="020B0604020202020204" pitchFamily="34" charset="0"/>
              </a:rPr>
              <a:t>Tahun</a:t>
            </a:r>
            <a:r>
              <a:rPr lang="en-US" altLang="id-ID" sz="1100" dirty="0">
                <a:latin typeface="Arial" panose="020B0604020202020204" pitchFamily="34" charset="0"/>
              </a:rPr>
              <a:t> 2021 </a:t>
            </a:r>
            <a:r>
              <a:rPr lang="en-US" altLang="id-ID" sz="1100" dirty="0" err="1">
                <a:latin typeface="Arial" panose="020B0604020202020204" pitchFamily="34" charset="0"/>
              </a:rPr>
              <a:t>Pasal</a:t>
            </a:r>
            <a:r>
              <a:rPr lang="en-US" altLang="id-ID" sz="1100" dirty="0">
                <a:latin typeface="Arial" panose="020B0604020202020204" pitchFamily="34" charset="0"/>
              </a:rPr>
              <a:t> 5 </a:t>
            </a:r>
            <a:endParaRPr lang="id-ID" altLang="id-ID" sz="1100" dirty="0">
              <a:latin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8F98879-444D-A24A-BDAA-F65AADCAABF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9450095" y="0"/>
            <a:ext cx="2741905" cy="108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217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16</a:t>
            </a:fld>
            <a:endParaRPr lang="en-ID"/>
          </a:p>
        </p:txBody>
      </p:sp>
      <p:pic>
        <p:nvPicPr>
          <p:cNvPr id="5" name="Picture 4" descr="WhatsApp Image 2021-11-24 at 09.24.2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862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7909B7-E61C-EB44-B58A-9ABD5E61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B1F4-5397-4AF9-B787-519AE65E4742}" type="slidenum">
              <a:rPr lang="en-ID" smtClean="0"/>
              <a:t>17</a:t>
            </a:fld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59096B-106A-4548-8518-74FFEFA70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970" y="0"/>
            <a:ext cx="6871030" cy="687103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E3029464-EF95-6345-8E8E-203AD7B1E17E}"/>
              </a:ext>
            </a:extLst>
          </p:cNvPr>
          <p:cNvSpPr txBox="1">
            <a:spLocks/>
          </p:cNvSpPr>
          <p:nvPr/>
        </p:nvSpPr>
        <p:spPr>
          <a:xfrm>
            <a:off x="222408" y="2180942"/>
            <a:ext cx="5095672" cy="2485651"/>
          </a:xfrm>
          <a:prstGeom prst="rect">
            <a:avLst/>
          </a:prstGeom>
        </p:spPr>
        <p:txBody>
          <a:bodyPr/>
          <a:lstStyle>
            <a:lvl1pPr marL="259744" indent="-259744" algn="l" defTabSz="1038977" rtl="0" eaLnBrk="1" latinLnBrk="0" hangingPunct="1">
              <a:lnSpc>
                <a:spcPct val="90000"/>
              </a:lnSpc>
              <a:spcBef>
                <a:spcPts val="1136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667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9233" indent="-259744" algn="l" defTabSz="1038977" rtl="0" eaLnBrk="1" latinLnBrk="0" hangingPunct="1">
              <a:lnSpc>
                <a:spcPct val="90000"/>
              </a:lnSpc>
              <a:spcBef>
                <a:spcPts val="568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267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8721" indent="-259744" algn="l" defTabSz="1038977" rtl="0" eaLnBrk="1" latinLnBrk="0" hangingPunct="1">
              <a:lnSpc>
                <a:spcPct val="90000"/>
              </a:lnSpc>
              <a:spcBef>
                <a:spcPts val="568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8208" indent="-259744" algn="l" defTabSz="1038977" rtl="0" eaLnBrk="1" latinLnBrk="0" hangingPunct="1">
              <a:lnSpc>
                <a:spcPct val="90000"/>
              </a:lnSpc>
              <a:spcBef>
                <a:spcPts val="568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867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7696" indent="-259744" algn="l" defTabSz="1038977" rtl="0" eaLnBrk="1" latinLnBrk="0" hangingPunct="1">
              <a:lnSpc>
                <a:spcPct val="90000"/>
              </a:lnSpc>
              <a:spcBef>
                <a:spcPts val="568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IN" sz="1867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185" indent="-259744" algn="l" defTabSz="1038977" rtl="0" eaLnBrk="1" latinLnBrk="0" hangingPunct="1">
              <a:lnSpc>
                <a:spcPct val="90000"/>
              </a:lnSpc>
              <a:spcBef>
                <a:spcPts val="568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76673" indent="-259744" algn="l" defTabSz="1038977" rtl="0" eaLnBrk="1" latinLnBrk="0" hangingPunct="1">
              <a:lnSpc>
                <a:spcPct val="90000"/>
              </a:lnSpc>
              <a:spcBef>
                <a:spcPts val="568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96161" indent="-259744" algn="l" defTabSz="1038977" rtl="0" eaLnBrk="1" latinLnBrk="0" hangingPunct="1">
              <a:lnSpc>
                <a:spcPct val="90000"/>
              </a:lnSpc>
              <a:spcBef>
                <a:spcPts val="568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15650" indent="-259744" algn="l" defTabSz="1038977" rtl="0" eaLnBrk="1" latinLnBrk="0" hangingPunct="1">
              <a:lnSpc>
                <a:spcPct val="90000"/>
              </a:lnSpc>
              <a:spcBef>
                <a:spcPts val="568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389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A4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id-ID" sz="2267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10389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A4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d-ID" sz="22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Kementerian Perdagangan </a:t>
            </a:r>
          </a:p>
          <a:p>
            <a:pPr marL="0" marR="0" lvl="0" indent="0" algn="l" defTabSz="10389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A4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d-ID" sz="22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Republik Indonesia</a:t>
            </a:r>
            <a:endParaRPr kumimoji="0" lang="en-US" sz="2267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10389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A4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id-ID" sz="2267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10389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A4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id-ID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10389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A4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Jl. MI. Ridwan Rais No.5 </a:t>
            </a:r>
          </a:p>
          <a:p>
            <a:pPr marL="0" marR="0" lvl="0" indent="0" algn="l" defTabSz="10389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A4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Jakarta 10110 - INDONESIA </a:t>
            </a:r>
          </a:p>
          <a:p>
            <a:pPr marL="0" marR="0" lvl="0" indent="0" algn="l" defTabSz="10389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A4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Telp. : (62-21) 384 1961 / 384 1962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10389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A4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B5B160A-0E2D-3F42-9EB2-4F0821EA421D}"/>
              </a:ext>
            </a:extLst>
          </p:cNvPr>
          <p:cNvSpPr txBox="1">
            <a:spLocks/>
          </p:cNvSpPr>
          <p:nvPr/>
        </p:nvSpPr>
        <p:spPr>
          <a:xfrm>
            <a:off x="222408" y="710078"/>
            <a:ext cx="4907117" cy="869315"/>
          </a:xfrm>
          <a:prstGeom prst="rect">
            <a:avLst/>
          </a:prstGeom>
        </p:spPr>
        <p:txBody>
          <a:bodyPr/>
          <a:lstStyle>
            <a:lvl1pPr algn="l" defTabSz="10389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933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0389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33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TERIMA KASIH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8BB9D602-8613-254D-A84E-760FA6AF7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34872" r="57314" b="49014"/>
          <a:stretch>
            <a:fillRect/>
          </a:stretch>
        </p:blipFill>
        <p:spPr bwMode="auto">
          <a:xfrm>
            <a:off x="0" y="5719763"/>
            <a:ext cx="2217738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Bangga Buatan Indonesia - Wikipedia bahasa Indonesia, ensiklopedia bebas">
            <a:extLst>
              <a:ext uri="{FF2B5EF4-FFF2-40B4-BE49-F238E27FC236}">
                <a16:creationId xmlns:a16="http://schemas.microsoft.com/office/drawing/2014/main" id="{36C6C7E5-3560-C744-BCE5-4733D119F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38" y="5201443"/>
            <a:ext cx="1337469" cy="13374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8B9B10-069F-C841-806D-D655523FC145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2370" r="65301" b="88142"/>
          <a:stretch/>
        </p:blipFill>
        <p:spPr bwMode="auto">
          <a:xfrm>
            <a:off x="5318080" y="1"/>
            <a:ext cx="1875200" cy="103884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43913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6476</TotalTime>
  <Words>3003</Words>
  <Application>Microsoft Macintosh PowerPoint</Application>
  <PresentationFormat>Widescreen</PresentationFormat>
  <Paragraphs>354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Arial Unicode MS</vt:lpstr>
      <vt:lpstr>ＭＳ Ｐゴシック</vt:lpstr>
      <vt:lpstr>ＭＳ Ｐゴシック</vt:lpstr>
      <vt:lpstr>SimSun</vt:lpstr>
      <vt:lpstr>.Apple Color Emoji UI</vt:lpstr>
      <vt:lpstr>Adobe Gothic Std B</vt:lpstr>
      <vt:lpstr>Arial</vt:lpstr>
      <vt:lpstr>Bell MT</vt:lpstr>
      <vt:lpstr>Bookman Old Style</vt:lpstr>
      <vt:lpstr>Calibri</vt:lpstr>
      <vt:lpstr>Calibri Light</vt:lpstr>
      <vt:lpstr>Segoe UI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Fanesya Anggraeni</dc:creator>
  <cp:lastModifiedBy>Wira Pangaribuan</cp:lastModifiedBy>
  <cp:revision>89</cp:revision>
  <dcterms:created xsi:type="dcterms:W3CDTF">2021-11-05T10:09:53Z</dcterms:created>
  <dcterms:modified xsi:type="dcterms:W3CDTF">2021-11-24T09:59:52Z</dcterms:modified>
</cp:coreProperties>
</file>